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290" r:id="rId2"/>
    <p:sldId id="1766" r:id="rId3"/>
    <p:sldId id="1657" r:id="rId4"/>
    <p:sldId id="1826" r:id="rId5"/>
    <p:sldId id="1800" r:id="rId6"/>
    <p:sldId id="1831" r:id="rId7"/>
    <p:sldId id="1815" r:id="rId8"/>
    <p:sldId id="1823" r:id="rId9"/>
    <p:sldId id="1816" r:id="rId10"/>
    <p:sldId id="1827" r:id="rId11"/>
    <p:sldId id="1804" r:id="rId12"/>
    <p:sldId id="1818" r:id="rId13"/>
    <p:sldId id="1819" r:id="rId14"/>
    <p:sldId id="1825" r:id="rId15"/>
    <p:sldId id="1829" r:id="rId16"/>
    <p:sldId id="1820" r:id="rId17"/>
    <p:sldId id="1821" r:id="rId18"/>
    <p:sldId id="1822" r:id="rId19"/>
    <p:sldId id="1824" r:id="rId20"/>
    <p:sldId id="1832" r:id="rId21"/>
    <p:sldId id="1682" r:id="rId22"/>
    <p:sldId id="1828" r:id="rId23"/>
    <p:sldId id="1685" r:id="rId24"/>
    <p:sldId id="1687" r:id="rId2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jianjun" initials="L" lastIdx="4" clrIdx="0"/>
  <p:cmAuthor id="2" name="度虚元宝宝" initials="度虚元宝宝" lastIdx="1" clrIdx="1"/>
  <p:cmAuthor id="3" name="Linglong Dai" initials="Linglong " lastIdx="1" clrIdx="2"/>
  <p:cmAuthor id="4" name="apple" initials="a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00"/>
    <a:srgbClr val="F8F8F8"/>
    <a:srgbClr val="212328"/>
    <a:srgbClr val="FFCCFF"/>
    <a:srgbClr val="E6E6E6"/>
    <a:srgbClr val="FF00FF"/>
    <a:srgbClr val="281BCF"/>
    <a:srgbClr val="3377FF"/>
    <a:srgbClr val="E0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6" autoAdjust="0"/>
    <p:restoredTop sz="71934" autoAdjust="0"/>
  </p:normalViewPr>
  <p:slideViewPr>
    <p:cSldViewPr snapToGrid="0">
      <p:cViewPr varScale="1">
        <p:scale>
          <a:sx n="62" d="100"/>
          <a:sy n="62" d="100"/>
        </p:scale>
        <p:origin x="1902" y="39"/>
      </p:cViewPr>
      <p:guideLst>
        <p:guide orient="horz" pos="2160"/>
        <p:guide pos="29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74" y="66"/>
      </p:cViewPr>
      <p:guideLst/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188" cy="511242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2113" y="1"/>
            <a:ext cx="3075538" cy="511242"/>
          </a:xfrm>
          <a:prstGeom prst="rect">
            <a:avLst/>
          </a:prstGeom>
        </p:spPr>
        <p:txBody>
          <a:bodyPr vert="horz" wrap="square" lIns="94265" tIns="47133" rIns="94265" bIns="47133" numCol="1" anchor="t" anchorCtr="0" compatLnSpc="1"/>
          <a:lstStyle>
            <a:lvl1pPr algn="r">
              <a:defRPr sz="1200"/>
            </a:lvl1pPr>
          </a:lstStyle>
          <a:p>
            <a:fld id="{FF96FC5E-59E4-094D-B675-983E3C02BDA2}" type="datetime1">
              <a:rPr lang="zh-CN" altLang="en-US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744"/>
            <a:ext cx="3077188" cy="511242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2113" y="9721744"/>
            <a:ext cx="3075538" cy="511242"/>
          </a:xfrm>
          <a:prstGeom prst="rect">
            <a:avLst/>
          </a:prstGeom>
        </p:spPr>
        <p:txBody>
          <a:bodyPr vert="horz" wrap="square" lIns="94265" tIns="47133" rIns="94265" bIns="47133" numCol="1" anchor="b" anchorCtr="0" compatLnSpc="1"/>
          <a:lstStyle>
            <a:lvl1pPr algn="r">
              <a:defRPr sz="1200"/>
            </a:lvl1pPr>
          </a:lstStyle>
          <a:p>
            <a:fld id="{A3C816BB-588E-BE4B-9CD3-A44151F9976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952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88" cy="512871"/>
          </a:xfrm>
          <a:prstGeom prst="rect">
            <a:avLst/>
          </a:prstGeom>
          <a:noFill/>
          <a:ln>
            <a:noFill/>
          </a:ln>
        </p:spPr>
        <p:txBody>
          <a:bodyPr vert="horz" wrap="square" lIns="97178" tIns="48589" rIns="97178" bIns="48589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463" y="0"/>
            <a:ext cx="3077188" cy="512871"/>
          </a:xfrm>
          <a:prstGeom prst="rect">
            <a:avLst/>
          </a:prstGeom>
          <a:noFill/>
          <a:ln>
            <a:noFill/>
          </a:ln>
        </p:spPr>
        <p:txBody>
          <a:bodyPr vert="horz" wrap="square" lIns="97178" tIns="48589" rIns="97178" bIns="48589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Times New Roman" panose="02020603050405020304" charset="0"/>
              </a:defRPr>
            </a:lvl1pPr>
          </a:lstStyle>
          <a:p>
            <a:fld id="{30E6F15A-298A-BC40-A625-F6DD196ADFBC}" type="datetime1">
              <a:rPr lang="en-US" altLang="zh-CN"/>
              <a:t>5/21/2022</a:t>
            </a:fld>
            <a:endParaRPr lang="en-US" altLang="zh-CN"/>
          </a:p>
        </p:txBody>
      </p:sp>
      <p:sp>
        <p:nvSpPr>
          <p:cNvPr id="1044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2188" y="765175"/>
            <a:ext cx="51149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755" y="4860058"/>
            <a:ext cx="5677790" cy="4607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7178" tIns="48589" rIns="97178" bIns="4858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115"/>
            <a:ext cx="3077188" cy="51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97178" tIns="48589" rIns="97178" bIns="48589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Times New Roman" panose="0202060305040502030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463" y="9720115"/>
            <a:ext cx="3077188" cy="511242"/>
          </a:xfrm>
          <a:prstGeom prst="rect">
            <a:avLst/>
          </a:prstGeom>
          <a:noFill/>
          <a:ln>
            <a:noFill/>
          </a:ln>
        </p:spPr>
        <p:txBody>
          <a:bodyPr vert="horz" wrap="square" lIns="97178" tIns="48589" rIns="97178" bIns="48589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Times New Roman" panose="02020603050405020304" charset="0"/>
              </a:defRPr>
            </a:lvl1pPr>
          </a:lstStyle>
          <a:p>
            <a:fld id="{9043E2FA-6B8C-F44A-BD25-D85272975557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3507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First, Let’s learn</a:t>
            </a:r>
            <a:r>
              <a:rPr kumimoji="1" lang="en-US" altLang="zh-CN" sz="1200" kern="1200" baseline="0" dirty="0"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 something about RIS.</a:t>
            </a: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580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4888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0520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4341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279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580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0131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000" b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7957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4567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57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5374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b="0" baseline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5416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5583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kern="1200" baseline="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655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0821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095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1328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200" kern="1200" dirty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3E2FA-6B8C-F44A-BD25-D85272975557}" type="slidenum">
              <a:rPr lang="zh-CN" altLang="en-US" smtClean="0"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129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7086600" y="6561976"/>
            <a:ext cx="1905000" cy="31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</a:pPr>
            <a:fld id="{5C7F4149-9A57-4248-B233-23949A4AAE77}" type="slidenum">
              <a:rPr lang="zh-CN" altLang="en-US" sz="1400" b="1" smtClean="0">
                <a:solidFill>
                  <a:srgbClr val="C00000"/>
                </a:solidFill>
              </a:rPr>
              <a:t>‹#›</a:t>
            </a:fld>
            <a:r>
              <a:rPr lang="en-US" altLang="zh-CN" sz="1100" b="1" dirty="0">
                <a:solidFill>
                  <a:schemeClr val="accent3">
                    <a:lumMod val="50000"/>
                  </a:schemeClr>
                </a:solidFill>
              </a:rPr>
              <a:t>/24</a:t>
            </a:r>
            <a:endParaRPr lang="en-US" altLang="zh-CN" sz="11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CN"/>
              <a:t>Click to edit Master title styleb</a:t>
            </a:r>
          </a:p>
        </p:txBody>
      </p:sp>
      <p:sp>
        <p:nvSpPr>
          <p:cNvPr id="103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830" y="1054669"/>
            <a:ext cx="9143170" cy="50231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4000">
                <a:schemeClr val="bg2">
                  <a:lumMod val="40000"/>
                  <a:lumOff val="60000"/>
                </a:scheme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0" y="65722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矩形 9"/>
          <p:cNvSpPr/>
          <p:nvPr userDrawn="1"/>
        </p:nvSpPr>
        <p:spPr>
          <a:xfrm>
            <a:off x="46479" y="6558353"/>
            <a:ext cx="8362230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kern="0" dirty="0">
                <a:solidFill>
                  <a:srgbClr val="000000"/>
                </a:solidFill>
                <a:effectLst/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Active RIS vs. passive RIS: Which Will Prevail in 6G?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+mj-lt"/>
          <a:ea typeface="宋体" panose="02010600030101010101" pitchFamily="2" charset="-122"/>
          <a:cs typeface="宋体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0"/>
        <a:buChar char="l"/>
        <a:defRPr kumimoji="1" sz="2800">
          <a:solidFill>
            <a:srgbClr val="000000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0"/>
        <a:buChar char="–"/>
        <a:defRPr kumimoji="1" sz="2400">
          <a:solidFill>
            <a:srgbClr val="000000"/>
          </a:solidFill>
          <a:latin typeface="+mn-lt"/>
          <a:ea typeface="宋体" panose="0201060003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0"/>
        <a:buChar char="l"/>
        <a:defRPr kumimoji="1" sz="2000">
          <a:solidFill>
            <a:srgbClr val="000000"/>
          </a:solidFill>
          <a:latin typeface="+mn-lt"/>
          <a:ea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0"/>
        <a:buChar char="–"/>
        <a:defRPr kumimoji="1" sz="2000">
          <a:solidFill>
            <a:srgbClr val="000000"/>
          </a:solidFill>
          <a:latin typeface="+mn-lt"/>
          <a:ea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0"/>
        <a:buChar char="l"/>
        <a:defRPr kumimoji="1" sz="2000">
          <a:solidFill>
            <a:srgbClr val="000000"/>
          </a:solidFill>
          <a:latin typeface="+mn-lt"/>
          <a:ea typeface="宋体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rgbClr val="000000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18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12" Type="http://schemas.openxmlformats.org/officeDocument/2006/relationships/image" Target="../media/image51.wmf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0.png"/><Relationship Id="rId15" Type="http://schemas.openxmlformats.org/officeDocument/2006/relationships/image" Target="../media/image540.png"/><Relationship Id="rId10" Type="http://schemas.openxmlformats.org/officeDocument/2006/relationships/image" Target="../media/image50.w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9.jpe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7.jpe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emf"/><Relationship Id="rId15" Type="http://schemas.openxmlformats.org/officeDocument/2006/relationships/image" Target="../media/image6.png"/><Relationship Id="rId10" Type="http://schemas.openxmlformats.org/officeDocument/2006/relationships/image" Target="../media/image80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9.jpeg"/><Relationship Id="rId1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em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2.jp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 descr="图片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0" y="-3143"/>
            <a:ext cx="9144000" cy="10675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1" y="1498933"/>
            <a:ext cx="9143999" cy="2389225"/>
          </a:xfrm>
          <a:prstGeom prst="rect">
            <a:avLst/>
          </a:prstGeom>
          <a:noFill/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ts val="1800"/>
              </a:spcAft>
            </a:pPr>
            <a:r>
              <a:rPr lang="en-US" altLang="zh-CN" sz="4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Active RIS </a:t>
            </a:r>
            <a:r>
              <a:rPr lang="en-US" altLang="zh-CN" sz="4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vs. </a:t>
            </a:r>
            <a:r>
              <a:rPr lang="en-US" altLang="zh-CN" sz="44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Passive RIS</a:t>
            </a:r>
            <a:r>
              <a:rPr lang="en-US" altLang="zh-CN" sz="4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Which Will Prevail in 6G?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0" y="1103919"/>
            <a:ext cx="9144000" cy="5178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921715" y="3726063"/>
            <a:ext cx="3322595" cy="532642"/>
          </a:xfrm>
          <a:prstGeom prst="rect">
            <a:avLst/>
          </a:prstGeom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400" b="1" kern="0" dirty="0" err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Linglong</a:t>
            </a:r>
            <a:r>
              <a:rPr lang="en-US" altLang="zh-CN" sz="2400" b="1" kern="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Dai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158598" y="5064328"/>
            <a:ext cx="2848827" cy="461610"/>
          </a:xfrm>
          <a:prstGeom prst="rect">
            <a:avLst/>
          </a:prstGeom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1800" b="1" kern="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17</a:t>
            </a:r>
            <a:r>
              <a:rPr lang="en-US" altLang="zh-CN" sz="1800" b="1" kern="0" baseline="300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th</a:t>
            </a:r>
            <a:r>
              <a:rPr lang="en-US" altLang="zh-CN" sz="1800" b="1" kern="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May, 2022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19503" y="4377626"/>
            <a:ext cx="5144877" cy="683742"/>
          </a:xfrm>
          <a:prstGeom prst="rect">
            <a:avLst/>
          </a:prstGeom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>
                <a:solidFill>
                  <a:srgbClr val="000000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0000"/>
                </a:solidFill>
                <a:latin typeface="+mn-lt"/>
                <a:ea typeface="宋体" panose="02010600030101010101" pitchFamily="2" charset="-122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zh-CN" sz="2000" b="1" kern="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Department of Electronic Engineering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zh-CN" sz="2000" b="1" kern="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Tsinghua University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EF6F6-B9BB-4676-B3DB-01FFBD18E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19" y="96690"/>
            <a:ext cx="2492881" cy="867892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C4804946-0EDB-4AE5-B9AB-9639F2E9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072" y="220439"/>
            <a:ext cx="1900236" cy="7355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3B99C77-52D7-4DDE-A37F-AFE002F3C96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549" y="213420"/>
            <a:ext cx="4292831" cy="77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89"/>
    </mc:Choice>
    <mc:Fallback xmlns="">
      <p:transition advTm="134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ltGray">
          <a:xfrm rot="5400000">
            <a:off x="-2143373" y="1439887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solidFill>
            <a:srgbClr val="0070C0"/>
          </a:solidFill>
          <a:ln w="9525" algn="ctr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AutoShape 8"/>
          <p:cNvSpPr>
            <a:spLocks noChangeArrowheads="1"/>
          </p:cNvSpPr>
          <p:nvPr/>
        </p:nvSpPr>
        <p:spPr bwMode="gray">
          <a:xfrm>
            <a:off x="2593946" y="2860649"/>
            <a:ext cx="6077775" cy="636179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defRPr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Existing passive RIS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gray">
          <a:xfrm>
            <a:off x="2670956" y="4099845"/>
            <a:ext cx="6000765" cy="612221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Proposed active RIS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gray">
          <a:xfrm>
            <a:off x="1987064" y="5290293"/>
            <a:ext cx="6684658" cy="591276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Conclusions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AutoShape 8"/>
          <p:cNvSpPr>
            <a:spLocks noChangeArrowheads="1"/>
          </p:cNvSpPr>
          <p:nvPr/>
        </p:nvSpPr>
        <p:spPr bwMode="gray">
          <a:xfrm>
            <a:off x="1969568" y="1707099"/>
            <a:ext cx="6702153" cy="620977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 algn="l">
              <a:defRPr/>
            </a:pPr>
            <a:r>
              <a:rPr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Basics of RIS</a:t>
            </a:r>
          </a:p>
        </p:txBody>
      </p:sp>
      <p:grpSp>
        <p:nvGrpSpPr>
          <p:cNvPr id="56" name="Group 9"/>
          <p:cNvGrpSpPr/>
          <p:nvPr/>
        </p:nvGrpSpPr>
        <p:grpSpPr bwMode="auto">
          <a:xfrm>
            <a:off x="1666107" y="1821137"/>
            <a:ext cx="371486" cy="381000"/>
            <a:chOff x="2078" y="1680"/>
            <a:chExt cx="1615" cy="1615"/>
          </a:xfrm>
        </p:grpSpPr>
        <p:sp>
          <p:nvSpPr>
            <p:cNvPr id="57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gray">
            <a:xfrm>
              <a:off x="2253" y="1862"/>
              <a:ext cx="1265" cy="125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0" name="Oval 13"/>
            <p:cNvSpPr>
              <a:spLocks noChangeArrowheads="1"/>
            </p:cNvSpPr>
            <p:nvPr/>
          </p:nvSpPr>
          <p:spPr bwMode="gray">
            <a:xfrm>
              <a:off x="2254" y="1859"/>
              <a:ext cx="1262" cy="126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gray">
            <a:xfrm>
              <a:off x="2334" y="1942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18"/>
          <p:cNvGrpSpPr/>
          <p:nvPr/>
        </p:nvGrpSpPr>
        <p:grpSpPr bwMode="auto">
          <a:xfrm>
            <a:off x="2387138" y="4211028"/>
            <a:ext cx="381000" cy="381000"/>
            <a:chOff x="2078" y="1680"/>
            <a:chExt cx="1615" cy="1615"/>
          </a:xfrm>
        </p:grpSpPr>
        <p:sp>
          <p:nvSpPr>
            <p:cNvPr id="6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8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0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oup 36"/>
          <p:cNvGrpSpPr/>
          <p:nvPr/>
        </p:nvGrpSpPr>
        <p:grpSpPr bwMode="auto">
          <a:xfrm>
            <a:off x="1710569" y="5374795"/>
            <a:ext cx="381000" cy="381000"/>
            <a:chOff x="2078" y="1680"/>
            <a:chExt cx="1615" cy="1615"/>
          </a:xfrm>
        </p:grpSpPr>
        <p:sp>
          <p:nvSpPr>
            <p:cNvPr id="73" name="Oval 3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Oval 3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Oval 39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6" name="Oval 40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Oval 41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8" name="Oval 42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9" name="饼形 78"/>
          <p:cNvSpPr/>
          <p:nvPr/>
        </p:nvSpPr>
        <p:spPr bwMode="auto">
          <a:xfrm rot="10800000">
            <a:off x="-1881188" y="1657350"/>
            <a:ext cx="4319588" cy="4319588"/>
          </a:xfrm>
          <a:prstGeom prst="pie">
            <a:avLst>
              <a:gd name="adj1" fmla="val 5457290"/>
              <a:gd name="adj2" fmla="val 1620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5" name="Group 18"/>
          <p:cNvGrpSpPr/>
          <p:nvPr/>
        </p:nvGrpSpPr>
        <p:grpSpPr bwMode="auto">
          <a:xfrm>
            <a:off x="2386858" y="3010395"/>
            <a:ext cx="381000" cy="381000"/>
            <a:chOff x="2078" y="1680"/>
            <a:chExt cx="1615" cy="1615"/>
          </a:xfrm>
        </p:grpSpPr>
        <p:sp>
          <p:nvSpPr>
            <p:cNvPr id="46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dirty="0"/>
              <a:t>Outline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44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6"/>
    </mc:Choice>
    <mc:Fallback xmlns="">
      <p:transition advTm="434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矩形 347">
            <a:extLst>
              <a:ext uri="{FF2B5EF4-FFF2-40B4-BE49-F238E27FC236}">
                <a16:creationId xmlns:a16="http://schemas.microsoft.com/office/drawing/2014/main" id="{9929D7FD-39D0-4E92-A50A-292DDB64C983}"/>
              </a:ext>
            </a:extLst>
          </p:cNvPr>
          <p:cNvSpPr/>
          <p:nvPr/>
        </p:nvSpPr>
        <p:spPr bwMode="auto">
          <a:xfrm>
            <a:off x="4434225" y="2055507"/>
            <a:ext cx="4196930" cy="4418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7" name="矩形 346">
            <a:extLst>
              <a:ext uri="{FF2B5EF4-FFF2-40B4-BE49-F238E27FC236}">
                <a16:creationId xmlns:a16="http://schemas.microsoft.com/office/drawing/2014/main" id="{4B7CEF88-F261-4C8B-AC55-C2F74520F010}"/>
              </a:ext>
            </a:extLst>
          </p:cNvPr>
          <p:cNvSpPr/>
          <p:nvPr/>
        </p:nvSpPr>
        <p:spPr bwMode="auto">
          <a:xfrm>
            <a:off x="515230" y="2055507"/>
            <a:ext cx="3929519" cy="441806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Concept of </a:t>
            </a:r>
            <a:r>
              <a:rPr lang="en-US" altLang="zh-CN" dirty="0">
                <a:solidFill>
                  <a:srgbClr val="C00000"/>
                </a:solidFill>
              </a:rPr>
              <a:t>active RIS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903666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Passive RIS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Reflect signals directionally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without amplification</a:t>
            </a:r>
          </a:p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Active RIS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Amplify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the reflected signals using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power amplifiers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587880"/>
              </p:ext>
            </p:extLst>
          </p:nvPr>
        </p:nvGraphicFramePr>
        <p:xfrm>
          <a:off x="654598" y="2257669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Visio" r:id="rId5" imgW="1333323" imgH="2632619" progId="Visio.Drawing.11">
                  <p:embed/>
                </p:oleObj>
              </mc:Choice>
              <mc:Fallback>
                <p:oleObj name="Visio" r:id="rId5" imgW="1333323" imgH="2632619" progId="Visio.Drawing.11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98" y="2257669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0A5015B1-CBDD-4E44-B3C3-44C58D918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659785"/>
              </p:ext>
            </p:extLst>
          </p:nvPr>
        </p:nvGraphicFramePr>
        <p:xfrm>
          <a:off x="4543933" y="2269511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Visio" r:id="rId5" imgW="1333323" imgH="2632619" progId="Visio.Drawing.11">
                  <p:embed/>
                </p:oleObj>
              </mc:Choice>
              <mc:Fallback>
                <p:oleObj name="Visio" r:id="rId5" imgW="1333323" imgH="2632619" progId="Visio.Drawing.11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0A5015B1-CBDD-4E44-B3C3-44C58D91823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933" y="2269511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886706DE-84E8-4659-8B74-9216A8902978}"/>
              </a:ext>
            </a:extLst>
          </p:cNvPr>
          <p:cNvSpPr txBox="1"/>
          <p:nvPr/>
        </p:nvSpPr>
        <p:spPr>
          <a:xfrm rot="1945165">
            <a:off x="4838747" y="4543698"/>
            <a:ext cx="1086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+mj-lt"/>
                <a:cs typeface="times" panose="02020603050405020304" pitchFamily="18" charset="0"/>
              </a:rPr>
              <a:t>Active RIS</a:t>
            </a:r>
            <a:endParaRPr lang="zh-CN" altLang="en-US" sz="1400" b="1" dirty="0">
              <a:solidFill>
                <a:srgbClr val="C00000"/>
              </a:solidFill>
              <a:latin typeface="+mj-lt"/>
              <a:cs typeface="times" panose="02020603050405020304" pitchFamily="18" charset="0"/>
            </a:endParaRP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A420AB17-DADE-44EC-A3B0-ADD26BD8E0CF}"/>
              </a:ext>
            </a:extLst>
          </p:cNvPr>
          <p:cNvGrpSpPr/>
          <p:nvPr/>
        </p:nvGrpSpPr>
        <p:grpSpPr>
          <a:xfrm>
            <a:off x="4943032" y="3635427"/>
            <a:ext cx="2708459" cy="1469438"/>
            <a:chOff x="5663860" y="4143055"/>
            <a:chExt cx="3478622" cy="1877102"/>
          </a:xfrm>
        </p:grpSpPr>
        <p:sp>
          <p:nvSpPr>
            <p:cNvPr id="126" name="平行四边形 125">
              <a:extLst>
                <a:ext uri="{FF2B5EF4-FFF2-40B4-BE49-F238E27FC236}">
                  <a16:creationId xmlns:a16="http://schemas.microsoft.com/office/drawing/2014/main" id="{A4A0C5DB-2BAB-43CF-A142-4EB99FDD89ED}"/>
                </a:ext>
              </a:extLst>
            </p:cNvPr>
            <p:cNvSpPr/>
            <p:nvPr/>
          </p:nvSpPr>
          <p:spPr bwMode="auto">
            <a:xfrm rot="1867196">
              <a:off x="6044709" y="4289110"/>
              <a:ext cx="2735717" cy="1620761"/>
            </a:xfrm>
            <a:prstGeom prst="parallelogram">
              <a:avLst>
                <a:gd name="adj" fmla="val 56632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218D760C-28D6-48A4-AC8E-7BE3AFAFE951}"/>
                </a:ext>
              </a:extLst>
            </p:cNvPr>
            <p:cNvGrpSpPr/>
            <p:nvPr/>
          </p:nvGrpSpPr>
          <p:grpSpPr>
            <a:xfrm>
              <a:off x="5663860" y="4143055"/>
              <a:ext cx="3478622" cy="1877102"/>
              <a:chOff x="5366341" y="4151722"/>
              <a:chExt cx="3478622" cy="1877102"/>
            </a:xfrm>
          </p:grpSpPr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4AC005A2-260F-482E-B544-2FF7C8841E46}"/>
                  </a:ext>
                </a:extLst>
              </p:cNvPr>
              <p:cNvGrpSpPr/>
              <p:nvPr/>
            </p:nvGrpSpPr>
            <p:grpSpPr>
              <a:xfrm>
                <a:off x="5366341" y="4199659"/>
                <a:ext cx="3478622" cy="1829165"/>
                <a:chOff x="2204379" y="1585865"/>
                <a:chExt cx="3478622" cy="1829165"/>
              </a:xfrm>
              <a:solidFill>
                <a:schemeClr val="accent3">
                  <a:lumMod val="95000"/>
                  <a:alpha val="80000"/>
                </a:schemeClr>
              </a:solidFill>
            </p:grpSpPr>
            <p:sp>
              <p:nvSpPr>
                <p:cNvPr id="230" name="平行四边形 229">
                  <a:extLst>
                    <a:ext uri="{FF2B5EF4-FFF2-40B4-BE49-F238E27FC236}">
                      <a16:creationId xmlns:a16="http://schemas.microsoft.com/office/drawing/2014/main" id="{D5A5F2CD-ED12-40E2-8BDC-4BF6CBBAC08F}"/>
                    </a:ext>
                  </a:extLst>
                </p:cNvPr>
                <p:cNvSpPr/>
                <p:nvPr/>
              </p:nvSpPr>
              <p:spPr bwMode="auto">
                <a:xfrm rot="1867196">
                  <a:off x="2587640" y="1585865"/>
                  <a:ext cx="2735717" cy="1620761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grpSp>
              <p:nvGrpSpPr>
                <p:cNvPr id="231" name="组合 230">
                  <a:extLst>
                    <a:ext uri="{FF2B5EF4-FFF2-40B4-BE49-F238E27FC236}">
                      <a16:creationId xmlns:a16="http://schemas.microsoft.com/office/drawing/2014/main" id="{02E3543D-C4FC-4FFB-9727-002F381D23A8}"/>
                    </a:ext>
                  </a:extLst>
                </p:cNvPr>
                <p:cNvGrpSpPr/>
                <p:nvPr/>
              </p:nvGrpSpPr>
              <p:grpSpPr>
                <a:xfrm>
                  <a:off x="2204379" y="2382520"/>
                  <a:ext cx="3478622" cy="1032510"/>
                  <a:chOff x="2204379" y="2382520"/>
                  <a:chExt cx="3478622" cy="1032510"/>
                </a:xfrm>
                <a:grpFill/>
              </p:grpSpPr>
              <p:cxnSp>
                <p:nvCxnSpPr>
                  <p:cNvPr id="232" name="直接连接符 231">
                    <a:extLst>
                      <a:ext uri="{FF2B5EF4-FFF2-40B4-BE49-F238E27FC236}">
                        <a16:creationId xmlns:a16="http://schemas.microsoft.com/office/drawing/2014/main" id="{95AB2523-A1D6-4188-B550-C23C37E9307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365662" y="2382520"/>
                    <a:ext cx="0" cy="100071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33" name="直接连接符 232">
                    <a:extLst>
                      <a:ext uri="{FF2B5EF4-FFF2-40B4-BE49-F238E27FC236}">
                        <a16:creationId xmlns:a16="http://schemas.microsoft.com/office/drawing/2014/main" id="{9A286E5C-2036-4B4A-B832-53F6AAC628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921412" y="3323590"/>
                    <a:ext cx="0" cy="9144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34" name="直接连接符 233">
                    <a:extLst>
                      <a:ext uri="{FF2B5EF4-FFF2-40B4-BE49-F238E27FC236}">
                        <a16:creationId xmlns:a16="http://schemas.microsoft.com/office/drawing/2014/main" id="{9D43E425-C9A1-416F-95FD-D04558870BA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545335" y="2410460"/>
                    <a:ext cx="0" cy="102235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235" name="平行四边形 234">
                    <a:extLst>
                      <a:ext uri="{FF2B5EF4-FFF2-40B4-BE49-F238E27FC236}">
                        <a16:creationId xmlns:a16="http://schemas.microsoft.com/office/drawing/2014/main" id="{8E28A77B-4ACE-4494-A451-F61C6D5A0594}"/>
                      </a:ext>
                    </a:extLst>
                  </p:cNvPr>
                  <p:cNvSpPr/>
                  <p:nvPr/>
                </p:nvSpPr>
                <p:spPr bwMode="auto">
                  <a:xfrm rot="19836549">
                    <a:off x="3781267" y="2871423"/>
                    <a:ext cx="1901734" cy="88413"/>
                  </a:xfrm>
                  <a:prstGeom prst="parallelogram">
                    <a:avLst>
                      <a:gd name="adj" fmla="val 56765"/>
                    </a:avLst>
                  </a:prstGeom>
                  <a:grpFill/>
                  <a:ln w="9525" cap="flat" cmpd="sng" algn="ctr">
                    <a:solidFill>
                      <a:schemeClr val="tx1">
                        <a:alpha val="64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6" name="平行四边形 235">
                    <a:extLst>
                      <a:ext uri="{FF2B5EF4-FFF2-40B4-BE49-F238E27FC236}">
                        <a16:creationId xmlns:a16="http://schemas.microsoft.com/office/drawing/2014/main" id="{D4AC7CC4-5767-47F5-B20D-32F9CD7B832D}"/>
                      </a:ext>
                    </a:extLst>
                  </p:cNvPr>
                  <p:cNvSpPr/>
                  <p:nvPr/>
                </p:nvSpPr>
                <p:spPr bwMode="auto">
                  <a:xfrm rot="1874454" flipV="1">
                    <a:off x="2204379" y="2860664"/>
                    <a:ext cx="1865925" cy="78971"/>
                  </a:xfrm>
                  <a:prstGeom prst="parallelogram">
                    <a:avLst>
                      <a:gd name="adj" fmla="val 56765"/>
                    </a:avLst>
                  </a:prstGeom>
                  <a:grpFill/>
                  <a:ln w="9525" cap="flat" cmpd="sng" algn="ctr">
                    <a:solidFill>
                      <a:schemeClr val="tx1">
                        <a:alpha val="64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</p:grpSp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13E307F5-638E-483E-A246-294EA98525F9}"/>
                  </a:ext>
                </a:extLst>
              </p:cNvPr>
              <p:cNvGrpSpPr/>
              <p:nvPr/>
            </p:nvGrpSpPr>
            <p:grpSpPr>
              <a:xfrm>
                <a:off x="5648847" y="4151722"/>
                <a:ext cx="2956280" cy="1717125"/>
                <a:chOff x="478960" y="2289004"/>
                <a:chExt cx="2956280" cy="1717125"/>
              </a:xfrm>
              <a:solidFill>
                <a:schemeClr val="tx1">
                  <a:lumMod val="60000"/>
                  <a:lumOff val="40000"/>
                </a:schemeClr>
              </a:solidFill>
            </p:grpSpPr>
            <p:sp>
              <p:nvSpPr>
                <p:cNvPr id="130" name="平行四边形 129">
                  <a:extLst>
                    <a:ext uri="{FF2B5EF4-FFF2-40B4-BE49-F238E27FC236}">
                      <a16:creationId xmlns:a16="http://schemas.microsoft.com/office/drawing/2014/main" id="{1A627534-9985-4856-BDF8-A823236EE5B3}"/>
                    </a:ext>
                  </a:extLst>
                </p:cNvPr>
                <p:cNvSpPr/>
                <p:nvPr/>
              </p:nvSpPr>
              <p:spPr bwMode="auto">
                <a:xfrm rot="1867196">
                  <a:off x="478960" y="307574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1" name="平行四边形 130">
                  <a:extLst>
                    <a:ext uri="{FF2B5EF4-FFF2-40B4-BE49-F238E27FC236}">
                      <a16:creationId xmlns:a16="http://schemas.microsoft.com/office/drawing/2014/main" id="{EF3B25A7-CDD8-4E17-A655-91B1BA371E13}"/>
                    </a:ext>
                  </a:extLst>
                </p:cNvPr>
                <p:cNvSpPr/>
                <p:nvPr/>
              </p:nvSpPr>
              <p:spPr bwMode="auto">
                <a:xfrm rot="1867196">
                  <a:off x="626190" y="316300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2" name="平行四边形 131">
                  <a:extLst>
                    <a:ext uri="{FF2B5EF4-FFF2-40B4-BE49-F238E27FC236}">
                      <a16:creationId xmlns:a16="http://schemas.microsoft.com/office/drawing/2014/main" id="{F349E9E9-EF75-4B12-B305-D129B7CE437E}"/>
                    </a:ext>
                  </a:extLst>
                </p:cNvPr>
                <p:cNvSpPr/>
                <p:nvPr/>
              </p:nvSpPr>
              <p:spPr bwMode="auto">
                <a:xfrm rot="1867196">
                  <a:off x="772026" y="325622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3" name="平行四边形 132">
                  <a:extLst>
                    <a:ext uri="{FF2B5EF4-FFF2-40B4-BE49-F238E27FC236}">
                      <a16:creationId xmlns:a16="http://schemas.microsoft.com/office/drawing/2014/main" id="{85C6B670-148C-485B-8A16-0D7DAAC0ACF0}"/>
                    </a:ext>
                  </a:extLst>
                </p:cNvPr>
                <p:cNvSpPr/>
                <p:nvPr/>
              </p:nvSpPr>
              <p:spPr bwMode="auto">
                <a:xfrm rot="1867196">
                  <a:off x="924019" y="334956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4" name="平行四边形 133">
                  <a:extLst>
                    <a:ext uri="{FF2B5EF4-FFF2-40B4-BE49-F238E27FC236}">
                      <a16:creationId xmlns:a16="http://schemas.microsoft.com/office/drawing/2014/main" id="{AD70A561-C3C4-4587-9E9F-79AF8849EABF}"/>
                    </a:ext>
                  </a:extLst>
                </p:cNvPr>
                <p:cNvSpPr/>
                <p:nvPr/>
              </p:nvSpPr>
              <p:spPr bwMode="auto">
                <a:xfrm rot="1867196">
                  <a:off x="1069855" y="34366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5" name="平行四边形 134">
                  <a:extLst>
                    <a:ext uri="{FF2B5EF4-FFF2-40B4-BE49-F238E27FC236}">
                      <a16:creationId xmlns:a16="http://schemas.microsoft.com/office/drawing/2014/main" id="{F7F9C593-3557-4887-8936-FE6DE3F39052}"/>
                    </a:ext>
                  </a:extLst>
                </p:cNvPr>
                <p:cNvSpPr/>
                <p:nvPr/>
              </p:nvSpPr>
              <p:spPr bwMode="auto">
                <a:xfrm rot="1867196">
                  <a:off x="1220055" y="353141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6" name="平行四边形 135">
                  <a:extLst>
                    <a:ext uri="{FF2B5EF4-FFF2-40B4-BE49-F238E27FC236}">
                      <a16:creationId xmlns:a16="http://schemas.microsoft.com/office/drawing/2014/main" id="{2DAA3A3F-72A4-4E6C-8696-C837557E97F3}"/>
                    </a:ext>
                  </a:extLst>
                </p:cNvPr>
                <p:cNvSpPr/>
                <p:nvPr/>
              </p:nvSpPr>
              <p:spPr bwMode="auto">
                <a:xfrm rot="1867196">
                  <a:off x="1370256" y="362412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7" name="平行四边形 136">
                  <a:extLst>
                    <a:ext uri="{FF2B5EF4-FFF2-40B4-BE49-F238E27FC236}">
                      <a16:creationId xmlns:a16="http://schemas.microsoft.com/office/drawing/2014/main" id="{B897F16B-24F7-460D-B90F-78384CA6CFBB}"/>
                    </a:ext>
                  </a:extLst>
                </p:cNvPr>
                <p:cNvSpPr/>
                <p:nvPr/>
              </p:nvSpPr>
              <p:spPr bwMode="auto">
                <a:xfrm rot="1867196">
                  <a:off x="1523040" y="372051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8" name="平行四边形 137">
                  <a:extLst>
                    <a:ext uri="{FF2B5EF4-FFF2-40B4-BE49-F238E27FC236}">
                      <a16:creationId xmlns:a16="http://schemas.microsoft.com/office/drawing/2014/main" id="{EE5E5024-7A7C-49CB-8D0A-08CFB0347AEF}"/>
                    </a:ext>
                  </a:extLst>
                </p:cNvPr>
                <p:cNvSpPr/>
                <p:nvPr/>
              </p:nvSpPr>
              <p:spPr bwMode="auto">
                <a:xfrm rot="1867196">
                  <a:off x="1668877" y="380494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39" name="平行四边形 138">
                  <a:extLst>
                    <a:ext uri="{FF2B5EF4-FFF2-40B4-BE49-F238E27FC236}">
                      <a16:creationId xmlns:a16="http://schemas.microsoft.com/office/drawing/2014/main" id="{A0144812-849C-441D-B8A8-57A46389F988}"/>
                    </a:ext>
                  </a:extLst>
                </p:cNvPr>
                <p:cNvSpPr/>
                <p:nvPr/>
              </p:nvSpPr>
              <p:spPr bwMode="auto">
                <a:xfrm rot="1867196">
                  <a:off x="1816238" y="38963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0" name="平行四边形 139">
                  <a:extLst>
                    <a:ext uri="{FF2B5EF4-FFF2-40B4-BE49-F238E27FC236}">
                      <a16:creationId xmlns:a16="http://schemas.microsoft.com/office/drawing/2014/main" id="{034605DD-32CC-4F56-96FB-D862174AEC20}"/>
                    </a:ext>
                  </a:extLst>
                </p:cNvPr>
                <p:cNvSpPr/>
                <p:nvPr/>
              </p:nvSpPr>
              <p:spPr bwMode="auto">
                <a:xfrm rot="1867196">
                  <a:off x="631401" y="29906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1" name="平行四边形 140">
                  <a:extLst>
                    <a:ext uri="{FF2B5EF4-FFF2-40B4-BE49-F238E27FC236}">
                      <a16:creationId xmlns:a16="http://schemas.microsoft.com/office/drawing/2014/main" id="{C4A536A9-1948-42FC-9573-7D1065845D30}"/>
                    </a:ext>
                  </a:extLst>
                </p:cNvPr>
                <p:cNvSpPr/>
                <p:nvPr/>
              </p:nvSpPr>
              <p:spPr bwMode="auto">
                <a:xfrm rot="1867196">
                  <a:off x="778631" y="30778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2" name="平行四边形 141">
                  <a:extLst>
                    <a:ext uri="{FF2B5EF4-FFF2-40B4-BE49-F238E27FC236}">
                      <a16:creationId xmlns:a16="http://schemas.microsoft.com/office/drawing/2014/main" id="{A22616DC-73BB-4C2B-B520-551A5BCD62F0}"/>
                    </a:ext>
                  </a:extLst>
                </p:cNvPr>
                <p:cNvSpPr/>
                <p:nvPr/>
              </p:nvSpPr>
              <p:spPr bwMode="auto">
                <a:xfrm rot="1867196">
                  <a:off x="924467" y="317111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3" name="平行四边形 142">
                  <a:extLst>
                    <a:ext uri="{FF2B5EF4-FFF2-40B4-BE49-F238E27FC236}">
                      <a16:creationId xmlns:a16="http://schemas.microsoft.com/office/drawing/2014/main" id="{2598D9A0-E40E-4B44-8B08-60B35C15DD8E}"/>
                    </a:ext>
                  </a:extLst>
                </p:cNvPr>
                <p:cNvSpPr/>
                <p:nvPr/>
              </p:nvSpPr>
              <p:spPr bwMode="auto">
                <a:xfrm rot="1867196">
                  <a:off x="1076460" y="326445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4" name="平行四边形 143">
                  <a:extLst>
                    <a:ext uri="{FF2B5EF4-FFF2-40B4-BE49-F238E27FC236}">
                      <a16:creationId xmlns:a16="http://schemas.microsoft.com/office/drawing/2014/main" id="{3B5FF3CE-D56A-4AFE-8236-A9B879764039}"/>
                    </a:ext>
                  </a:extLst>
                </p:cNvPr>
                <p:cNvSpPr/>
                <p:nvPr/>
              </p:nvSpPr>
              <p:spPr bwMode="auto">
                <a:xfrm rot="1867196">
                  <a:off x="1222296" y="335159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5" name="平行四边形 144">
                  <a:extLst>
                    <a:ext uri="{FF2B5EF4-FFF2-40B4-BE49-F238E27FC236}">
                      <a16:creationId xmlns:a16="http://schemas.microsoft.com/office/drawing/2014/main" id="{C8124376-0180-4A9D-9D92-0D69EE45AA21}"/>
                    </a:ext>
                  </a:extLst>
                </p:cNvPr>
                <p:cNvSpPr/>
                <p:nvPr/>
              </p:nvSpPr>
              <p:spPr bwMode="auto">
                <a:xfrm rot="1867196">
                  <a:off x="1372496" y="344630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6" name="平行四边形 145">
                  <a:extLst>
                    <a:ext uri="{FF2B5EF4-FFF2-40B4-BE49-F238E27FC236}">
                      <a16:creationId xmlns:a16="http://schemas.microsoft.com/office/drawing/2014/main" id="{658177EB-EF61-4607-9899-1FCE6EF6E8E0}"/>
                    </a:ext>
                  </a:extLst>
                </p:cNvPr>
                <p:cNvSpPr/>
                <p:nvPr/>
              </p:nvSpPr>
              <p:spPr bwMode="auto">
                <a:xfrm rot="1867196">
                  <a:off x="1522697" y="353902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7" name="平行四边形 146">
                  <a:extLst>
                    <a:ext uri="{FF2B5EF4-FFF2-40B4-BE49-F238E27FC236}">
                      <a16:creationId xmlns:a16="http://schemas.microsoft.com/office/drawing/2014/main" id="{9223A811-2152-4CDA-9538-74303941E619}"/>
                    </a:ext>
                  </a:extLst>
                </p:cNvPr>
                <p:cNvSpPr/>
                <p:nvPr/>
              </p:nvSpPr>
              <p:spPr bwMode="auto">
                <a:xfrm rot="1867196">
                  <a:off x="1675481" y="363540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8" name="平行四边形 147">
                  <a:extLst>
                    <a:ext uri="{FF2B5EF4-FFF2-40B4-BE49-F238E27FC236}">
                      <a16:creationId xmlns:a16="http://schemas.microsoft.com/office/drawing/2014/main" id="{EABE9225-58A5-4C8A-A6B6-46CDC4C908DA}"/>
                    </a:ext>
                  </a:extLst>
                </p:cNvPr>
                <p:cNvSpPr/>
                <p:nvPr/>
              </p:nvSpPr>
              <p:spPr bwMode="auto">
                <a:xfrm rot="1867196">
                  <a:off x="1821318" y="371983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49" name="平行四边形 148">
                  <a:extLst>
                    <a:ext uri="{FF2B5EF4-FFF2-40B4-BE49-F238E27FC236}">
                      <a16:creationId xmlns:a16="http://schemas.microsoft.com/office/drawing/2014/main" id="{50DDC831-FECC-419C-91CA-D93421B647F7}"/>
                    </a:ext>
                  </a:extLst>
                </p:cNvPr>
                <p:cNvSpPr/>
                <p:nvPr/>
              </p:nvSpPr>
              <p:spPr bwMode="auto">
                <a:xfrm rot="1867196">
                  <a:off x="1978117" y="381304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0" name="平行四边形 149">
                  <a:extLst>
                    <a:ext uri="{FF2B5EF4-FFF2-40B4-BE49-F238E27FC236}">
                      <a16:creationId xmlns:a16="http://schemas.microsoft.com/office/drawing/2014/main" id="{9C53DEF1-0355-4C8A-AD37-2A0342905AB8}"/>
                    </a:ext>
                  </a:extLst>
                </p:cNvPr>
                <p:cNvSpPr/>
                <p:nvPr/>
              </p:nvSpPr>
              <p:spPr bwMode="auto">
                <a:xfrm rot="1867196">
                  <a:off x="780968" y="290279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1" name="平行四边形 150">
                  <a:extLst>
                    <a:ext uri="{FF2B5EF4-FFF2-40B4-BE49-F238E27FC236}">
                      <a16:creationId xmlns:a16="http://schemas.microsoft.com/office/drawing/2014/main" id="{541AFB81-D1B1-42EE-9A19-E8E8336C5466}"/>
                    </a:ext>
                  </a:extLst>
                </p:cNvPr>
                <p:cNvSpPr/>
                <p:nvPr/>
              </p:nvSpPr>
              <p:spPr bwMode="auto">
                <a:xfrm rot="1867196">
                  <a:off x="928198" y="29900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2" name="平行四边形 151">
                  <a:extLst>
                    <a:ext uri="{FF2B5EF4-FFF2-40B4-BE49-F238E27FC236}">
                      <a16:creationId xmlns:a16="http://schemas.microsoft.com/office/drawing/2014/main" id="{E90A802D-2589-4C0D-AD6A-DD0E738943C3}"/>
                    </a:ext>
                  </a:extLst>
                </p:cNvPr>
                <p:cNvSpPr/>
                <p:nvPr/>
              </p:nvSpPr>
              <p:spPr bwMode="auto">
                <a:xfrm rot="1867196">
                  <a:off x="1074034" y="308326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3" name="平行四边形 152">
                  <a:extLst>
                    <a:ext uri="{FF2B5EF4-FFF2-40B4-BE49-F238E27FC236}">
                      <a16:creationId xmlns:a16="http://schemas.microsoft.com/office/drawing/2014/main" id="{701CED11-37A4-45F4-BBB5-2AAD2AB1D21B}"/>
                    </a:ext>
                  </a:extLst>
                </p:cNvPr>
                <p:cNvSpPr/>
                <p:nvPr/>
              </p:nvSpPr>
              <p:spPr bwMode="auto">
                <a:xfrm rot="1867196">
                  <a:off x="1226027" y="317660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4" name="平行四边形 153">
                  <a:extLst>
                    <a:ext uri="{FF2B5EF4-FFF2-40B4-BE49-F238E27FC236}">
                      <a16:creationId xmlns:a16="http://schemas.microsoft.com/office/drawing/2014/main" id="{FEECA212-B9C4-4DCE-B47B-6D47CE03A111}"/>
                    </a:ext>
                  </a:extLst>
                </p:cNvPr>
                <p:cNvSpPr/>
                <p:nvPr/>
              </p:nvSpPr>
              <p:spPr bwMode="auto">
                <a:xfrm rot="1867196">
                  <a:off x="1371863" y="326374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5" name="平行四边形 154">
                  <a:extLst>
                    <a:ext uri="{FF2B5EF4-FFF2-40B4-BE49-F238E27FC236}">
                      <a16:creationId xmlns:a16="http://schemas.microsoft.com/office/drawing/2014/main" id="{045D2371-9E82-4C23-B7BE-5E850E72D17F}"/>
                    </a:ext>
                  </a:extLst>
                </p:cNvPr>
                <p:cNvSpPr/>
                <p:nvPr/>
              </p:nvSpPr>
              <p:spPr bwMode="auto">
                <a:xfrm rot="1867196">
                  <a:off x="1522063" y="335846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6" name="平行四边形 155">
                  <a:extLst>
                    <a:ext uri="{FF2B5EF4-FFF2-40B4-BE49-F238E27FC236}">
                      <a16:creationId xmlns:a16="http://schemas.microsoft.com/office/drawing/2014/main" id="{7E73B5BC-C643-4934-B054-8D2B16B09335}"/>
                    </a:ext>
                  </a:extLst>
                </p:cNvPr>
                <p:cNvSpPr/>
                <p:nvPr/>
              </p:nvSpPr>
              <p:spPr bwMode="auto">
                <a:xfrm rot="1867196">
                  <a:off x="1672264" y="345117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7" name="平行四边形 156">
                  <a:extLst>
                    <a:ext uri="{FF2B5EF4-FFF2-40B4-BE49-F238E27FC236}">
                      <a16:creationId xmlns:a16="http://schemas.microsoft.com/office/drawing/2014/main" id="{B69C8A64-1E52-44B9-902A-A4DE32866516}"/>
                    </a:ext>
                  </a:extLst>
                </p:cNvPr>
                <p:cNvSpPr/>
                <p:nvPr/>
              </p:nvSpPr>
              <p:spPr bwMode="auto">
                <a:xfrm rot="1867196">
                  <a:off x="1825048" y="354755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8" name="平行四边形 157">
                  <a:extLst>
                    <a:ext uri="{FF2B5EF4-FFF2-40B4-BE49-F238E27FC236}">
                      <a16:creationId xmlns:a16="http://schemas.microsoft.com/office/drawing/2014/main" id="{D39D01F4-AE07-41D4-880E-2487F9390B10}"/>
                    </a:ext>
                  </a:extLst>
                </p:cNvPr>
                <p:cNvSpPr/>
                <p:nvPr/>
              </p:nvSpPr>
              <p:spPr bwMode="auto">
                <a:xfrm rot="1867196">
                  <a:off x="1970885" y="363198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59" name="平行四边形 158">
                  <a:extLst>
                    <a:ext uri="{FF2B5EF4-FFF2-40B4-BE49-F238E27FC236}">
                      <a16:creationId xmlns:a16="http://schemas.microsoft.com/office/drawing/2014/main" id="{3B4437DA-ADAB-4E8D-8DA0-954C506DA276}"/>
                    </a:ext>
                  </a:extLst>
                </p:cNvPr>
                <p:cNvSpPr/>
                <p:nvPr/>
              </p:nvSpPr>
              <p:spPr bwMode="auto">
                <a:xfrm rot="1867196">
                  <a:off x="2127684" y="37251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0" name="平行四边形 159">
                  <a:extLst>
                    <a:ext uri="{FF2B5EF4-FFF2-40B4-BE49-F238E27FC236}">
                      <a16:creationId xmlns:a16="http://schemas.microsoft.com/office/drawing/2014/main" id="{D11A0F9D-6014-4635-8859-863962B26962}"/>
                    </a:ext>
                  </a:extLst>
                </p:cNvPr>
                <p:cNvSpPr/>
                <p:nvPr/>
              </p:nvSpPr>
              <p:spPr bwMode="auto">
                <a:xfrm rot="1867196">
                  <a:off x="945274" y="282308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1" name="平行四边形 160">
                  <a:extLst>
                    <a:ext uri="{FF2B5EF4-FFF2-40B4-BE49-F238E27FC236}">
                      <a16:creationId xmlns:a16="http://schemas.microsoft.com/office/drawing/2014/main" id="{9CBBFA15-E043-4DC6-AB9E-2BB2439EB09D}"/>
                    </a:ext>
                  </a:extLst>
                </p:cNvPr>
                <p:cNvSpPr/>
                <p:nvPr/>
              </p:nvSpPr>
              <p:spPr bwMode="auto">
                <a:xfrm rot="1867196">
                  <a:off x="1092504" y="291033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2" name="平行四边形 161">
                  <a:extLst>
                    <a:ext uri="{FF2B5EF4-FFF2-40B4-BE49-F238E27FC236}">
                      <a16:creationId xmlns:a16="http://schemas.microsoft.com/office/drawing/2014/main" id="{47188616-31D0-4EFE-A336-4DC18A1A784B}"/>
                    </a:ext>
                  </a:extLst>
                </p:cNvPr>
                <p:cNvSpPr/>
                <p:nvPr/>
              </p:nvSpPr>
              <p:spPr bwMode="auto">
                <a:xfrm rot="1867196">
                  <a:off x="1238340" y="300355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3" name="平行四边形 162">
                  <a:extLst>
                    <a:ext uri="{FF2B5EF4-FFF2-40B4-BE49-F238E27FC236}">
                      <a16:creationId xmlns:a16="http://schemas.microsoft.com/office/drawing/2014/main" id="{3C5D37F4-518A-4ED4-8AB8-5F49C701F0D2}"/>
                    </a:ext>
                  </a:extLst>
                </p:cNvPr>
                <p:cNvSpPr/>
                <p:nvPr/>
              </p:nvSpPr>
              <p:spPr bwMode="auto">
                <a:xfrm rot="1867196">
                  <a:off x="1390333" y="30968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4" name="平行四边形 163">
                  <a:extLst>
                    <a:ext uri="{FF2B5EF4-FFF2-40B4-BE49-F238E27FC236}">
                      <a16:creationId xmlns:a16="http://schemas.microsoft.com/office/drawing/2014/main" id="{9E2D9C21-4603-43DA-8B61-85AA6EDC356E}"/>
                    </a:ext>
                  </a:extLst>
                </p:cNvPr>
                <p:cNvSpPr/>
                <p:nvPr/>
              </p:nvSpPr>
              <p:spPr bwMode="auto">
                <a:xfrm rot="1867196">
                  <a:off x="1536169" y="318403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5" name="平行四边形 164">
                  <a:extLst>
                    <a:ext uri="{FF2B5EF4-FFF2-40B4-BE49-F238E27FC236}">
                      <a16:creationId xmlns:a16="http://schemas.microsoft.com/office/drawing/2014/main" id="{0F67B9E2-B81E-4155-95AD-5140A17951DF}"/>
                    </a:ext>
                  </a:extLst>
                </p:cNvPr>
                <p:cNvSpPr/>
                <p:nvPr/>
              </p:nvSpPr>
              <p:spPr bwMode="auto">
                <a:xfrm rot="1867196">
                  <a:off x="1686369" y="327874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6" name="平行四边形 165">
                  <a:extLst>
                    <a:ext uri="{FF2B5EF4-FFF2-40B4-BE49-F238E27FC236}">
                      <a16:creationId xmlns:a16="http://schemas.microsoft.com/office/drawing/2014/main" id="{EB705D94-219D-45A2-82F9-CE6721AD260D}"/>
                    </a:ext>
                  </a:extLst>
                </p:cNvPr>
                <p:cNvSpPr/>
                <p:nvPr/>
              </p:nvSpPr>
              <p:spPr bwMode="auto">
                <a:xfrm rot="1867196">
                  <a:off x="1836570" y="337146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7" name="平行四边形 166">
                  <a:extLst>
                    <a:ext uri="{FF2B5EF4-FFF2-40B4-BE49-F238E27FC236}">
                      <a16:creationId xmlns:a16="http://schemas.microsoft.com/office/drawing/2014/main" id="{2A622671-01EF-48E7-826E-13307AC68DDF}"/>
                    </a:ext>
                  </a:extLst>
                </p:cNvPr>
                <p:cNvSpPr/>
                <p:nvPr/>
              </p:nvSpPr>
              <p:spPr bwMode="auto">
                <a:xfrm rot="1867196">
                  <a:off x="1989354" y="34678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8" name="平行四边形 167">
                  <a:extLst>
                    <a:ext uri="{FF2B5EF4-FFF2-40B4-BE49-F238E27FC236}">
                      <a16:creationId xmlns:a16="http://schemas.microsoft.com/office/drawing/2014/main" id="{C352F7EA-C04C-4A6F-8B96-B291D19AD607}"/>
                    </a:ext>
                  </a:extLst>
                </p:cNvPr>
                <p:cNvSpPr/>
                <p:nvPr/>
              </p:nvSpPr>
              <p:spPr bwMode="auto">
                <a:xfrm rot="1867196">
                  <a:off x="2135191" y="355227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69" name="平行四边形 168">
                  <a:extLst>
                    <a:ext uri="{FF2B5EF4-FFF2-40B4-BE49-F238E27FC236}">
                      <a16:creationId xmlns:a16="http://schemas.microsoft.com/office/drawing/2014/main" id="{1C7ADE9C-B054-4AB6-A36E-CF6FFCDBA819}"/>
                    </a:ext>
                  </a:extLst>
                </p:cNvPr>
                <p:cNvSpPr/>
                <p:nvPr/>
              </p:nvSpPr>
              <p:spPr bwMode="auto">
                <a:xfrm rot="1867196">
                  <a:off x="2291990" y="364548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0" name="平行四边形 169">
                  <a:extLst>
                    <a:ext uri="{FF2B5EF4-FFF2-40B4-BE49-F238E27FC236}">
                      <a16:creationId xmlns:a16="http://schemas.microsoft.com/office/drawing/2014/main" id="{158D5079-AB61-43B9-813B-95B8DE7ABDDC}"/>
                    </a:ext>
                  </a:extLst>
                </p:cNvPr>
                <p:cNvSpPr/>
                <p:nvPr/>
              </p:nvSpPr>
              <p:spPr bwMode="auto">
                <a:xfrm rot="1867196">
                  <a:off x="1103270" y="27370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1" name="平行四边形 170">
                  <a:extLst>
                    <a:ext uri="{FF2B5EF4-FFF2-40B4-BE49-F238E27FC236}">
                      <a16:creationId xmlns:a16="http://schemas.microsoft.com/office/drawing/2014/main" id="{6EF61743-59C9-4CAE-A720-21FA607E00A0}"/>
                    </a:ext>
                  </a:extLst>
                </p:cNvPr>
                <p:cNvSpPr/>
                <p:nvPr/>
              </p:nvSpPr>
              <p:spPr bwMode="auto">
                <a:xfrm rot="1867196">
                  <a:off x="1250500" y="28242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2" name="平行四边形 171">
                  <a:extLst>
                    <a:ext uri="{FF2B5EF4-FFF2-40B4-BE49-F238E27FC236}">
                      <a16:creationId xmlns:a16="http://schemas.microsoft.com/office/drawing/2014/main" id="{1036157F-2A3A-463A-8036-DEA4C42276F4}"/>
                    </a:ext>
                  </a:extLst>
                </p:cNvPr>
                <p:cNvSpPr/>
                <p:nvPr/>
              </p:nvSpPr>
              <p:spPr bwMode="auto">
                <a:xfrm rot="1867196">
                  <a:off x="1396336" y="291752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3" name="平行四边形 172">
                  <a:extLst>
                    <a:ext uri="{FF2B5EF4-FFF2-40B4-BE49-F238E27FC236}">
                      <a16:creationId xmlns:a16="http://schemas.microsoft.com/office/drawing/2014/main" id="{09D972FC-DCD8-4123-B9E2-81160FE56B94}"/>
                    </a:ext>
                  </a:extLst>
                </p:cNvPr>
                <p:cNvSpPr/>
                <p:nvPr/>
              </p:nvSpPr>
              <p:spPr bwMode="auto">
                <a:xfrm rot="1867196">
                  <a:off x="1548329" y="301085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4" name="平行四边形 173">
                  <a:extLst>
                    <a:ext uri="{FF2B5EF4-FFF2-40B4-BE49-F238E27FC236}">
                      <a16:creationId xmlns:a16="http://schemas.microsoft.com/office/drawing/2014/main" id="{3E85815E-FBC4-46EF-9F94-8BC1E989247A}"/>
                    </a:ext>
                  </a:extLst>
                </p:cNvPr>
                <p:cNvSpPr/>
                <p:nvPr/>
              </p:nvSpPr>
              <p:spPr bwMode="auto">
                <a:xfrm rot="1867196">
                  <a:off x="1694165" y="309799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5" name="平行四边形 174">
                  <a:extLst>
                    <a:ext uri="{FF2B5EF4-FFF2-40B4-BE49-F238E27FC236}">
                      <a16:creationId xmlns:a16="http://schemas.microsoft.com/office/drawing/2014/main" id="{16C402E9-E17F-4C21-ACE1-B5D5249EF33B}"/>
                    </a:ext>
                  </a:extLst>
                </p:cNvPr>
                <p:cNvSpPr/>
                <p:nvPr/>
              </p:nvSpPr>
              <p:spPr bwMode="auto">
                <a:xfrm rot="1867196">
                  <a:off x="1844365" y="319271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6" name="平行四边形 175">
                  <a:extLst>
                    <a:ext uri="{FF2B5EF4-FFF2-40B4-BE49-F238E27FC236}">
                      <a16:creationId xmlns:a16="http://schemas.microsoft.com/office/drawing/2014/main" id="{5035BD97-EBFD-40AE-A4DE-958BA59AFDEF}"/>
                    </a:ext>
                  </a:extLst>
                </p:cNvPr>
                <p:cNvSpPr/>
                <p:nvPr/>
              </p:nvSpPr>
              <p:spPr bwMode="auto">
                <a:xfrm rot="1867196">
                  <a:off x="1994566" y="328542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7" name="平行四边形 176">
                  <a:extLst>
                    <a:ext uri="{FF2B5EF4-FFF2-40B4-BE49-F238E27FC236}">
                      <a16:creationId xmlns:a16="http://schemas.microsoft.com/office/drawing/2014/main" id="{305E86A5-7404-4DAD-9AC8-28ACB9E6EB62}"/>
                    </a:ext>
                  </a:extLst>
                </p:cNvPr>
                <p:cNvSpPr/>
                <p:nvPr/>
              </p:nvSpPr>
              <p:spPr bwMode="auto">
                <a:xfrm rot="1867196">
                  <a:off x="2147350" y="338180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8" name="平行四边形 177">
                  <a:extLst>
                    <a:ext uri="{FF2B5EF4-FFF2-40B4-BE49-F238E27FC236}">
                      <a16:creationId xmlns:a16="http://schemas.microsoft.com/office/drawing/2014/main" id="{BD315AC4-FC0B-46A2-888B-1C1CD644C18F}"/>
                    </a:ext>
                  </a:extLst>
                </p:cNvPr>
                <p:cNvSpPr/>
                <p:nvPr/>
              </p:nvSpPr>
              <p:spPr bwMode="auto">
                <a:xfrm rot="1867196">
                  <a:off x="2293187" y="346624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79" name="平行四边形 178">
                  <a:extLst>
                    <a:ext uri="{FF2B5EF4-FFF2-40B4-BE49-F238E27FC236}">
                      <a16:creationId xmlns:a16="http://schemas.microsoft.com/office/drawing/2014/main" id="{46FDB4BF-AA3A-461A-BA2C-E0A772C43BD8}"/>
                    </a:ext>
                  </a:extLst>
                </p:cNvPr>
                <p:cNvSpPr/>
                <p:nvPr/>
              </p:nvSpPr>
              <p:spPr bwMode="auto">
                <a:xfrm rot="1867196">
                  <a:off x="2449986" y="355945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0" name="平行四边形 179">
                  <a:extLst>
                    <a:ext uri="{FF2B5EF4-FFF2-40B4-BE49-F238E27FC236}">
                      <a16:creationId xmlns:a16="http://schemas.microsoft.com/office/drawing/2014/main" id="{B0BE0197-C370-43F0-BD2E-D229B5EAACC2}"/>
                    </a:ext>
                  </a:extLst>
                </p:cNvPr>
                <p:cNvSpPr/>
                <p:nvPr/>
              </p:nvSpPr>
              <p:spPr bwMode="auto">
                <a:xfrm rot="1867196">
                  <a:off x="1258049" y="26555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1" name="平行四边形 180">
                  <a:extLst>
                    <a:ext uri="{FF2B5EF4-FFF2-40B4-BE49-F238E27FC236}">
                      <a16:creationId xmlns:a16="http://schemas.microsoft.com/office/drawing/2014/main" id="{D2B1C8A3-BFEC-4105-A8E8-C994B81F0F78}"/>
                    </a:ext>
                  </a:extLst>
                </p:cNvPr>
                <p:cNvSpPr/>
                <p:nvPr/>
              </p:nvSpPr>
              <p:spPr bwMode="auto">
                <a:xfrm rot="1867196">
                  <a:off x="1405279" y="274280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2" name="平行四边形 181">
                  <a:extLst>
                    <a:ext uri="{FF2B5EF4-FFF2-40B4-BE49-F238E27FC236}">
                      <a16:creationId xmlns:a16="http://schemas.microsoft.com/office/drawing/2014/main" id="{81145B40-DA0C-4680-BFC8-542FAE7528DE}"/>
                    </a:ext>
                  </a:extLst>
                </p:cNvPr>
                <p:cNvSpPr/>
                <p:nvPr/>
              </p:nvSpPr>
              <p:spPr bwMode="auto">
                <a:xfrm rot="1867196">
                  <a:off x="1551115" y="283602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3" name="平行四边形 182">
                  <a:extLst>
                    <a:ext uri="{FF2B5EF4-FFF2-40B4-BE49-F238E27FC236}">
                      <a16:creationId xmlns:a16="http://schemas.microsoft.com/office/drawing/2014/main" id="{B674EBD1-9C89-4FF3-85C5-925D58CA3544}"/>
                    </a:ext>
                  </a:extLst>
                </p:cNvPr>
                <p:cNvSpPr/>
                <p:nvPr/>
              </p:nvSpPr>
              <p:spPr bwMode="auto">
                <a:xfrm rot="1867196">
                  <a:off x="1703108" y="292936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4" name="平行四边形 183">
                  <a:extLst>
                    <a:ext uri="{FF2B5EF4-FFF2-40B4-BE49-F238E27FC236}">
                      <a16:creationId xmlns:a16="http://schemas.microsoft.com/office/drawing/2014/main" id="{5A7A20F6-9098-433B-B5BA-0D148E5F2E5A}"/>
                    </a:ext>
                  </a:extLst>
                </p:cNvPr>
                <p:cNvSpPr/>
                <p:nvPr/>
              </p:nvSpPr>
              <p:spPr bwMode="auto">
                <a:xfrm rot="1867196">
                  <a:off x="1848944" y="30164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5" name="平行四边形 184">
                  <a:extLst>
                    <a:ext uri="{FF2B5EF4-FFF2-40B4-BE49-F238E27FC236}">
                      <a16:creationId xmlns:a16="http://schemas.microsoft.com/office/drawing/2014/main" id="{7A64C9A2-0BFB-40CC-A8E9-1432AFFD594E}"/>
                    </a:ext>
                  </a:extLst>
                </p:cNvPr>
                <p:cNvSpPr/>
                <p:nvPr/>
              </p:nvSpPr>
              <p:spPr bwMode="auto">
                <a:xfrm rot="1867196">
                  <a:off x="1999144" y="311121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6" name="平行四边形 185">
                  <a:extLst>
                    <a:ext uri="{FF2B5EF4-FFF2-40B4-BE49-F238E27FC236}">
                      <a16:creationId xmlns:a16="http://schemas.microsoft.com/office/drawing/2014/main" id="{08BF69EB-622C-4A9D-ABE9-DFEE98CB7D7D}"/>
                    </a:ext>
                  </a:extLst>
                </p:cNvPr>
                <p:cNvSpPr/>
                <p:nvPr/>
              </p:nvSpPr>
              <p:spPr bwMode="auto">
                <a:xfrm rot="1867196">
                  <a:off x="2149345" y="320393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7" name="平行四边形 186">
                  <a:extLst>
                    <a:ext uri="{FF2B5EF4-FFF2-40B4-BE49-F238E27FC236}">
                      <a16:creationId xmlns:a16="http://schemas.microsoft.com/office/drawing/2014/main" id="{36770F6E-092F-4567-9D31-4CC9A89160E3}"/>
                    </a:ext>
                  </a:extLst>
                </p:cNvPr>
                <p:cNvSpPr/>
                <p:nvPr/>
              </p:nvSpPr>
              <p:spPr bwMode="auto">
                <a:xfrm rot="1867196">
                  <a:off x="2302129" y="330031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8" name="平行四边形 187">
                  <a:extLst>
                    <a:ext uri="{FF2B5EF4-FFF2-40B4-BE49-F238E27FC236}">
                      <a16:creationId xmlns:a16="http://schemas.microsoft.com/office/drawing/2014/main" id="{2531A48B-9857-4971-8099-5E385AA2986A}"/>
                    </a:ext>
                  </a:extLst>
                </p:cNvPr>
                <p:cNvSpPr/>
                <p:nvPr/>
              </p:nvSpPr>
              <p:spPr bwMode="auto">
                <a:xfrm rot="1867196">
                  <a:off x="2447966" y="33847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9" name="平行四边形 188">
                  <a:extLst>
                    <a:ext uri="{FF2B5EF4-FFF2-40B4-BE49-F238E27FC236}">
                      <a16:creationId xmlns:a16="http://schemas.microsoft.com/office/drawing/2014/main" id="{CB3B005B-81CB-43CB-97F7-596D27E08270}"/>
                    </a:ext>
                  </a:extLst>
                </p:cNvPr>
                <p:cNvSpPr/>
                <p:nvPr/>
              </p:nvSpPr>
              <p:spPr bwMode="auto">
                <a:xfrm rot="1867196">
                  <a:off x="2604765" y="347795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0" name="平行四边形 189">
                  <a:extLst>
                    <a:ext uri="{FF2B5EF4-FFF2-40B4-BE49-F238E27FC236}">
                      <a16:creationId xmlns:a16="http://schemas.microsoft.com/office/drawing/2014/main" id="{5B9D82D9-0193-4132-9630-E7E7618E7404}"/>
                    </a:ext>
                  </a:extLst>
                </p:cNvPr>
                <p:cNvSpPr/>
                <p:nvPr/>
              </p:nvSpPr>
              <p:spPr bwMode="auto">
                <a:xfrm rot="1867196">
                  <a:off x="1409944" y="255348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1" name="平行四边形 190">
                  <a:extLst>
                    <a:ext uri="{FF2B5EF4-FFF2-40B4-BE49-F238E27FC236}">
                      <a16:creationId xmlns:a16="http://schemas.microsoft.com/office/drawing/2014/main" id="{35916F48-AE5F-4FEC-914E-3D4AA13F211D}"/>
                    </a:ext>
                  </a:extLst>
                </p:cNvPr>
                <p:cNvSpPr/>
                <p:nvPr/>
              </p:nvSpPr>
              <p:spPr bwMode="auto">
                <a:xfrm rot="1867196">
                  <a:off x="1557174" y="264073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2" name="平行四边形 191">
                  <a:extLst>
                    <a:ext uri="{FF2B5EF4-FFF2-40B4-BE49-F238E27FC236}">
                      <a16:creationId xmlns:a16="http://schemas.microsoft.com/office/drawing/2014/main" id="{41C4AFFB-2BD5-49CF-A487-DDF98CA71D2F}"/>
                    </a:ext>
                  </a:extLst>
                </p:cNvPr>
                <p:cNvSpPr/>
                <p:nvPr/>
              </p:nvSpPr>
              <p:spPr bwMode="auto">
                <a:xfrm rot="1867196">
                  <a:off x="1703010" y="27339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3" name="平行四边形 192">
                  <a:extLst>
                    <a:ext uri="{FF2B5EF4-FFF2-40B4-BE49-F238E27FC236}">
                      <a16:creationId xmlns:a16="http://schemas.microsoft.com/office/drawing/2014/main" id="{195A6F96-3FCA-4985-91F0-7880E56C7016}"/>
                    </a:ext>
                  </a:extLst>
                </p:cNvPr>
                <p:cNvSpPr/>
                <p:nvPr/>
              </p:nvSpPr>
              <p:spPr bwMode="auto">
                <a:xfrm rot="1867196">
                  <a:off x="1855003" y="282729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4" name="平行四边形 193">
                  <a:extLst>
                    <a:ext uri="{FF2B5EF4-FFF2-40B4-BE49-F238E27FC236}">
                      <a16:creationId xmlns:a16="http://schemas.microsoft.com/office/drawing/2014/main" id="{CD7B47A6-C71B-4C59-B77E-F4B0B4614D77}"/>
                    </a:ext>
                  </a:extLst>
                </p:cNvPr>
                <p:cNvSpPr/>
                <p:nvPr/>
              </p:nvSpPr>
              <p:spPr bwMode="auto">
                <a:xfrm rot="1867196">
                  <a:off x="2000839" y="291442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5" name="平行四边形 194">
                  <a:extLst>
                    <a:ext uri="{FF2B5EF4-FFF2-40B4-BE49-F238E27FC236}">
                      <a16:creationId xmlns:a16="http://schemas.microsoft.com/office/drawing/2014/main" id="{0935327B-4C3B-460B-B83B-4902767428CA}"/>
                    </a:ext>
                  </a:extLst>
                </p:cNvPr>
                <p:cNvSpPr/>
                <p:nvPr/>
              </p:nvSpPr>
              <p:spPr bwMode="auto">
                <a:xfrm rot="1867196">
                  <a:off x="2151039" y="30091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6" name="平行四边形 195">
                  <a:extLst>
                    <a:ext uri="{FF2B5EF4-FFF2-40B4-BE49-F238E27FC236}">
                      <a16:creationId xmlns:a16="http://schemas.microsoft.com/office/drawing/2014/main" id="{FC72DEB1-7C62-4701-9E21-833307305D06}"/>
                    </a:ext>
                  </a:extLst>
                </p:cNvPr>
                <p:cNvSpPr/>
                <p:nvPr/>
              </p:nvSpPr>
              <p:spPr bwMode="auto">
                <a:xfrm rot="1867196">
                  <a:off x="2301240" y="310185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7" name="平行四边形 196">
                  <a:extLst>
                    <a:ext uri="{FF2B5EF4-FFF2-40B4-BE49-F238E27FC236}">
                      <a16:creationId xmlns:a16="http://schemas.microsoft.com/office/drawing/2014/main" id="{45F5AE06-E7B9-468F-9D9E-DE1C422F7264}"/>
                    </a:ext>
                  </a:extLst>
                </p:cNvPr>
                <p:cNvSpPr/>
                <p:nvPr/>
              </p:nvSpPr>
              <p:spPr bwMode="auto">
                <a:xfrm rot="1867196">
                  <a:off x="2454024" y="319824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8" name="平行四边形 197">
                  <a:extLst>
                    <a:ext uri="{FF2B5EF4-FFF2-40B4-BE49-F238E27FC236}">
                      <a16:creationId xmlns:a16="http://schemas.microsoft.com/office/drawing/2014/main" id="{BF5D6145-C4CD-4FCA-8454-034787D32236}"/>
                    </a:ext>
                  </a:extLst>
                </p:cNvPr>
                <p:cNvSpPr/>
                <p:nvPr/>
              </p:nvSpPr>
              <p:spPr bwMode="auto">
                <a:xfrm rot="1867196">
                  <a:off x="2599861" y="328267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9" name="平行四边形 198">
                  <a:extLst>
                    <a:ext uri="{FF2B5EF4-FFF2-40B4-BE49-F238E27FC236}">
                      <a16:creationId xmlns:a16="http://schemas.microsoft.com/office/drawing/2014/main" id="{DFDD6F7D-A97B-42AB-83B5-5E678297A12B}"/>
                    </a:ext>
                  </a:extLst>
                </p:cNvPr>
                <p:cNvSpPr/>
                <p:nvPr/>
              </p:nvSpPr>
              <p:spPr bwMode="auto">
                <a:xfrm rot="1867196">
                  <a:off x="2756660" y="337588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0" name="平行四边形 199">
                  <a:extLst>
                    <a:ext uri="{FF2B5EF4-FFF2-40B4-BE49-F238E27FC236}">
                      <a16:creationId xmlns:a16="http://schemas.microsoft.com/office/drawing/2014/main" id="{E6EF1240-3CA5-42B5-887F-A12C4AE15ADC}"/>
                    </a:ext>
                  </a:extLst>
                </p:cNvPr>
                <p:cNvSpPr/>
                <p:nvPr/>
              </p:nvSpPr>
              <p:spPr bwMode="auto">
                <a:xfrm rot="1867196">
                  <a:off x="1579522" y="246837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1" name="平行四边形 200">
                  <a:extLst>
                    <a:ext uri="{FF2B5EF4-FFF2-40B4-BE49-F238E27FC236}">
                      <a16:creationId xmlns:a16="http://schemas.microsoft.com/office/drawing/2014/main" id="{E44A84DE-CC96-4E3C-8F89-FA323C1E4075}"/>
                    </a:ext>
                  </a:extLst>
                </p:cNvPr>
                <p:cNvSpPr/>
                <p:nvPr/>
              </p:nvSpPr>
              <p:spPr bwMode="auto">
                <a:xfrm rot="1867196">
                  <a:off x="1726752" y="255562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2" name="平行四边形 201">
                  <a:extLst>
                    <a:ext uri="{FF2B5EF4-FFF2-40B4-BE49-F238E27FC236}">
                      <a16:creationId xmlns:a16="http://schemas.microsoft.com/office/drawing/2014/main" id="{39CA1C27-CB68-481A-9C8D-D9D2B8B9DE5D}"/>
                    </a:ext>
                  </a:extLst>
                </p:cNvPr>
                <p:cNvSpPr/>
                <p:nvPr/>
              </p:nvSpPr>
              <p:spPr bwMode="auto">
                <a:xfrm rot="1867196">
                  <a:off x="1872588" y="26488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3" name="平行四边形 202">
                  <a:extLst>
                    <a:ext uri="{FF2B5EF4-FFF2-40B4-BE49-F238E27FC236}">
                      <a16:creationId xmlns:a16="http://schemas.microsoft.com/office/drawing/2014/main" id="{2FB1B562-4DDE-49D2-BE9F-0FC3C698EFAF}"/>
                    </a:ext>
                  </a:extLst>
                </p:cNvPr>
                <p:cNvSpPr/>
                <p:nvPr/>
              </p:nvSpPr>
              <p:spPr bwMode="auto">
                <a:xfrm rot="1867196">
                  <a:off x="2024581" y="274218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4" name="平行四边形 203">
                  <a:extLst>
                    <a:ext uri="{FF2B5EF4-FFF2-40B4-BE49-F238E27FC236}">
                      <a16:creationId xmlns:a16="http://schemas.microsoft.com/office/drawing/2014/main" id="{BA8ADA7B-FC92-4579-9705-524F0CE5E3C3}"/>
                    </a:ext>
                  </a:extLst>
                </p:cNvPr>
                <p:cNvSpPr/>
                <p:nvPr/>
              </p:nvSpPr>
              <p:spPr bwMode="auto">
                <a:xfrm rot="1867196">
                  <a:off x="2170417" y="282932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5" name="平行四边形 204">
                  <a:extLst>
                    <a:ext uri="{FF2B5EF4-FFF2-40B4-BE49-F238E27FC236}">
                      <a16:creationId xmlns:a16="http://schemas.microsoft.com/office/drawing/2014/main" id="{E91EA446-8C13-47C0-94F5-49834C29B4DF}"/>
                    </a:ext>
                  </a:extLst>
                </p:cNvPr>
                <p:cNvSpPr/>
                <p:nvPr/>
              </p:nvSpPr>
              <p:spPr bwMode="auto">
                <a:xfrm rot="1867196">
                  <a:off x="2320617" y="292403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6" name="平行四边形 205">
                  <a:extLst>
                    <a:ext uri="{FF2B5EF4-FFF2-40B4-BE49-F238E27FC236}">
                      <a16:creationId xmlns:a16="http://schemas.microsoft.com/office/drawing/2014/main" id="{928C76A3-FBDF-46F5-A609-57F49C425A0B}"/>
                    </a:ext>
                  </a:extLst>
                </p:cNvPr>
                <p:cNvSpPr/>
                <p:nvPr/>
              </p:nvSpPr>
              <p:spPr bwMode="auto">
                <a:xfrm rot="1867196">
                  <a:off x="2468177" y="301321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7" name="平行四边形 206">
                  <a:extLst>
                    <a:ext uri="{FF2B5EF4-FFF2-40B4-BE49-F238E27FC236}">
                      <a16:creationId xmlns:a16="http://schemas.microsoft.com/office/drawing/2014/main" id="{8ED269D2-65D5-4C78-85C8-E3EF59EC3F90}"/>
                    </a:ext>
                  </a:extLst>
                </p:cNvPr>
                <p:cNvSpPr/>
                <p:nvPr/>
              </p:nvSpPr>
              <p:spPr bwMode="auto">
                <a:xfrm rot="1867196">
                  <a:off x="2623602" y="311313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8" name="平行四边形 207">
                  <a:extLst>
                    <a:ext uri="{FF2B5EF4-FFF2-40B4-BE49-F238E27FC236}">
                      <a16:creationId xmlns:a16="http://schemas.microsoft.com/office/drawing/2014/main" id="{661AB8E3-84A8-4C5B-8563-AA0FFBE5816A}"/>
                    </a:ext>
                  </a:extLst>
                </p:cNvPr>
                <p:cNvSpPr/>
                <p:nvPr/>
              </p:nvSpPr>
              <p:spPr bwMode="auto">
                <a:xfrm rot="1867196">
                  <a:off x="2769439" y="319756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09" name="平行四边形 208">
                  <a:extLst>
                    <a:ext uri="{FF2B5EF4-FFF2-40B4-BE49-F238E27FC236}">
                      <a16:creationId xmlns:a16="http://schemas.microsoft.com/office/drawing/2014/main" id="{32C68EEA-6955-4CE6-9E71-EFE1A55EDC50}"/>
                    </a:ext>
                  </a:extLst>
                </p:cNvPr>
                <p:cNvSpPr/>
                <p:nvPr/>
              </p:nvSpPr>
              <p:spPr bwMode="auto">
                <a:xfrm rot="1867196">
                  <a:off x="2926238" y="329077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0" name="平行四边形 209">
                  <a:extLst>
                    <a:ext uri="{FF2B5EF4-FFF2-40B4-BE49-F238E27FC236}">
                      <a16:creationId xmlns:a16="http://schemas.microsoft.com/office/drawing/2014/main" id="{FEA61D56-1967-43A2-A575-625DA6E96AE4}"/>
                    </a:ext>
                  </a:extLst>
                </p:cNvPr>
                <p:cNvSpPr/>
                <p:nvPr/>
              </p:nvSpPr>
              <p:spPr bwMode="auto">
                <a:xfrm rot="1867196">
                  <a:off x="1735105" y="237440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1" name="平行四边形 210">
                  <a:extLst>
                    <a:ext uri="{FF2B5EF4-FFF2-40B4-BE49-F238E27FC236}">
                      <a16:creationId xmlns:a16="http://schemas.microsoft.com/office/drawing/2014/main" id="{54FBDDDC-DB87-4EE4-91EC-69E089859DA6}"/>
                    </a:ext>
                  </a:extLst>
                </p:cNvPr>
                <p:cNvSpPr/>
                <p:nvPr/>
              </p:nvSpPr>
              <p:spPr bwMode="auto">
                <a:xfrm rot="1867196">
                  <a:off x="1882335" y="246734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2" name="平行四边形 211">
                  <a:extLst>
                    <a:ext uri="{FF2B5EF4-FFF2-40B4-BE49-F238E27FC236}">
                      <a16:creationId xmlns:a16="http://schemas.microsoft.com/office/drawing/2014/main" id="{AFAEC844-96B2-4A5A-B81C-BC916DF041DD}"/>
                    </a:ext>
                  </a:extLst>
                </p:cNvPr>
                <p:cNvSpPr/>
                <p:nvPr/>
              </p:nvSpPr>
              <p:spPr bwMode="auto">
                <a:xfrm rot="1867196">
                  <a:off x="2028171" y="256057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3" name="平行四边形 212">
                  <a:extLst>
                    <a:ext uri="{FF2B5EF4-FFF2-40B4-BE49-F238E27FC236}">
                      <a16:creationId xmlns:a16="http://schemas.microsoft.com/office/drawing/2014/main" id="{95E15CD7-7D60-4506-80C4-C3E260494031}"/>
                    </a:ext>
                  </a:extLst>
                </p:cNvPr>
                <p:cNvSpPr/>
                <p:nvPr/>
              </p:nvSpPr>
              <p:spPr bwMode="auto">
                <a:xfrm rot="1867196">
                  <a:off x="2180164" y="265390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4" name="平行四边形 213">
                  <a:extLst>
                    <a:ext uri="{FF2B5EF4-FFF2-40B4-BE49-F238E27FC236}">
                      <a16:creationId xmlns:a16="http://schemas.microsoft.com/office/drawing/2014/main" id="{F25A7F5C-3EA3-4B1F-97AB-7A4F1E205FCA}"/>
                    </a:ext>
                  </a:extLst>
                </p:cNvPr>
                <p:cNvSpPr/>
                <p:nvPr/>
              </p:nvSpPr>
              <p:spPr bwMode="auto">
                <a:xfrm rot="1867196">
                  <a:off x="2326000" y="27410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5" name="平行四边形 214">
                  <a:extLst>
                    <a:ext uri="{FF2B5EF4-FFF2-40B4-BE49-F238E27FC236}">
                      <a16:creationId xmlns:a16="http://schemas.microsoft.com/office/drawing/2014/main" id="{A1398AB2-5D79-4B9F-AA0B-E8555271AB1B}"/>
                    </a:ext>
                  </a:extLst>
                </p:cNvPr>
                <p:cNvSpPr/>
                <p:nvPr/>
              </p:nvSpPr>
              <p:spPr bwMode="auto">
                <a:xfrm rot="1867196">
                  <a:off x="2476200" y="283576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6" name="平行四边形 215">
                  <a:extLst>
                    <a:ext uri="{FF2B5EF4-FFF2-40B4-BE49-F238E27FC236}">
                      <a16:creationId xmlns:a16="http://schemas.microsoft.com/office/drawing/2014/main" id="{B21C66BA-FC23-4983-B59A-857BCA78D691}"/>
                    </a:ext>
                  </a:extLst>
                </p:cNvPr>
                <p:cNvSpPr/>
                <p:nvPr/>
              </p:nvSpPr>
              <p:spPr bwMode="auto">
                <a:xfrm rot="1867196">
                  <a:off x="2626401" y="292847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7" name="平行四边形 216">
                  <a:extLst>
                    <a:ext uri="{FF2B5EF4-FFF2-40B4-BE49-F238E27FC236}">
                      <a16:creationId xmlns:a16="http://schemas.microsoft.com/office/drawing/2014/main" id="{551C04EF-1961-41D2-95F0-879864BA2EB3}"/>
                    </a:ext>
                  </a:extLst>
                </p:cNvPr>
                <p:cNvSpPr/>
                <p:nvPr/>
              </p:nvSpPr>
              <p:spPr bwMode="auto">
                <a:xfrm rot="1867196">
                  <a:off x="2779185" y="302485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8" name="平行四边形 217">
                  <a:extLst>
                    <a:ext uri="{FF2B5EF4-FFF2-40B4-BE49-F238E27FC236}">
                      <a16:creationId xmlns:a16="http://schemas.microsoft.com/office/drawing/2014/main" id="{1B300F76-866C-4D8A-A8D0-100B71C0DE05}"/>
                    </a:ext>
                  </a:extLst>
                </p:cNvPr>
                <p:cNvSpPr/>
                <p:nvPr/>
              </p:nvSpPr>
              <p:spPr bwMode="auto">
                <a:xfrm rot="1867196">
                  <a:off x="2925022" y="310929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9" name="平行四边形 218">
                  <a:extLst>
                    <a:ext uri="{FF2B5EF4-FFF2-40B4-BE49-F238E27FC236}">
                      <a16:creationId xmlns:a16="http://schemas.microsoft.com/office/drawing/2014/main" id="{938C3F2A-265B-4175-B9C5-934803E1ADBA}"/>
                    </a:ext>
                  </a:extLst>
                </p:cNvPr>
                <p:cNvSpPr/>
                <p:nvPr/>
              </p:nvSpPr>
              <p:spPr bwMode="auto">
                <a:xfrm rot="1867196">
                  <a:off x="3081821" y="320250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0" name="平行四边形 219">
                  <a:extLst>
                    <a:ext uri="{FF2B5EF4-FFF2-40B4-BE49-F238E27FC236}">
                      <a16:creationId xmlns:a16="http://schemas.microsoft.com/office/drawing/2014/main" id="{B55715C9-8A4E-4B89-A61F-946535AFD517}"/>
                    </a:ext>
                  </a:extLst>
                </p:cNvPr>
                <p:cNvSpPr/>
                <p:nvPr/>
              </p:nvSpPr>
              <p:spPr bwMode="auto">
                <a:xfrm rot="1867196">
                  <a:off x="1893228" y="228900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1" name="平行四边形 220">
                  <a:extLst>
                    <a:ext uri="{FF2B5EF4-FFF2-40B4-BE49-F238E27FC236}">
                      <a16:creationId xmlns:a16="http://schemas.microsoft.com/office/drawing/2014/main" id="{BC4E4553-07DD-4733-903B-A2166E7267C1}"/>
                    </a:ext>
                  </a:extLst>
                </p:cNvPr>
                <p:cNvSpPr/>
                <p:nvPr/>
              </p:nvSpPr>
              <p:spPr bwMode="auto">
                <a:xfrm rot="1867196">
                  <a:off x="2050460" y="237112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2" name="平行四边形 221">
                  <a:extLst>
                    <a:ext uri="{FF2B5EF4-FFF2-40B4-BE49-F238E27FC236}">
                      <a16:creationId xmlns:a16="http://schemas.microsoft.com/office/drawing/2014/main" id="{6F0C3BED-9271-4E24-B703-6950A3D6B112}"/>
                    </a:ext>
                  </a:extLst>
                </p:cNvPr>
                <p:cNvSpPr/>
                <p:nvPr/>
              </p:nvSpPr>
              <p:spPr bwMode="auto">
                <a:xfrm rot="1867196">
                  <a:off x="2196296" y="24643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3" name="平行四边形 222">
                  <a:extLst>
                    <a:ext uri="{FF2B5EF4-FFF2-40B4-BE49-F238E27FC236}">
                      <a16:creationId xmlns:a16="http://schemas.microsoft.com/office/drawing/2014/main" id="{2C628657-E340-40C9-939A-CF596C340A23}"/>
                    </a:ext>
                  </a:extLst>
                </p:cNvPr>
                <p:cNvSpPr/>
                <p:nvPr/>
              </p:nvSpPr>
              <p:spPr bwMode="auto">
                <a:xfrm rot="1867196">
                  <a:off x="2348289" y="255768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4" name="平行四边形 223">
                  <a:extLst>
                    <a:ext uri="{FF2B5EF4-FFF2-40B4-BE49-F238E27FC236}">
                      <a16:creationId xmlns:a16="http://schemas.microsoft.com/office/drawing/2014/main" id="{9654AB51-EDE0-49EE-B8E9-4BD2D3940BD0}"/>
                    </a:ext>
                  </a:extLst>
                </p:cNvPr>
                <p:cNvSpPr/>
                <p:nvPr/>
              </p:nvSpPr>
              <p:spPr bwMode="auto">
                <a:xfrm rot="1867196">
                  <a:off x="2494125" y="264481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5" name="平行四边形 224">
                  <a:extLst>
                    <a:ext uri="{FF2B5EF4-FFF2-40B4-BE49-F238E27FC236}">
                      <a16:creationId xmlns:a16="http://schemas.microsoft.com/office/drawing/2014/main" id="{3AFAB2A6-59D5-4337-9F4C-82841C35DCFA}"/>
                    </a:ext>
                  </a:extLst>
                </p:cNvPr>
                <p:cNvSpPr/>
                <p:nvPr/>
              </p:nvSpPr>
              <p:spPr bwMode="auto">
                <a:xfrm rot="1867196">
                  <a:off x="2644325" y="273953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6" name="平行四边形 225">
                  <a:extLst>
                    <a:ext uri="{FF2B5EF4-FFF2-40B4-BE49-F238E27FC236}">
                      <a16:creationId xmlns:a16="http://schemas.microsoft.com/office/drawing/2014/main" id="{89B98CB4-D756-4C98-87DE-8AC4EA2000A7}"/>
                    </a:ext>
                  </a:extLst>
                </p:cNvPr>
                <p:cNvSpPr/>
                <p:nvPr/>
              </p:nvSpPr>
              <p:spPr bwMode="auto">
                <a:xfrm rot="1867196">
                  <a:off x="2794526" y="283225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7" name="平行四边形 226">
                  <a:extLst>
                    <a:ext uri="{FF2B5EF4-FFF2-40B4-BE49-F238E27FC236}">
                      <a16:creationId xmlns:a16="http://schemas.microsoft.com/office/drawing/2014/main" id="{3D76AC8E-C73D-48C9-9CD5-0D9CC91DFC97}"/>
                    </a:ext>
                  </a:extLst>
                </p:cNvPr>
                <p:cNvSpPr/>
                <p:nvPr/>
              </p:nvSpPr>
              <p:spPr bwMode="auto">
                <a:xfrm rot="1867196">
                  <a:off x="2947310" y="292863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8" name="平行四边形 227">
                  <a:extLst>
                    <a:ext uri="{FF2B5EF4-FFF2-40B4-BE49-F238E27FC236}">
                      <a16:creationId xmlns:a16="http://schemas.microsoft.com/office/drawing/2014/main" id="{CE77A8C2-207D-4880-963E-3A8B39F7BFD3}"/>
                    </a:ext>
                  </a:extLst>
                </p:cNvPr>
                <p:cNvSpPr/>
                <p:nvPr/>
              </p:nvSpPr>
              <p:spPr bwMode="auto">
                <a:xfrm rot="1867196">
                  <a:off x="3093147" y="301306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9" name="平行四边形 228">
                  <a:extLst>
                    <a:ext uri="{FF2B5EF4-FFF2-40B4-BE49-F238E27FC236}">
                      <a16:creationId xmlns:a16="http://schemas.microsoft.com/office/drawing/2014/main" id="{08F49F59-35E3-434E-AB65-6505FEE5F497}"/>
                    </a:ext>
                  </a:extLst>
                </p:cNvPr>
                <p:cNvSpPr/>
                <p:nvPr/>
              </p:nvSpPr>
              <p:spPr bwMode="auto">
                <a:xfrm rot="1867196">
                  <a:off x="3249946" y="310627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</p:grpSp>
      </p:grpSp>
      <p:sp>
        <p:nvSpPr>
          <p:cNvPr id="238" name="文本框 237">
            <a:extLst>
              <a:ext uri="{FF2B5EF4-FFF2-40B4-BE49-F238E27FC236}">
                <a16:creationId xmlns:a16="http://schemas.microsoft.com/office/drawing/2014/main" id="{A4B8AA65-B4D3-439F-8CF1-3C2F9F4EBDA3}"/>
              </a:ext>
            </a:extLst>
          </p:cNvPr>
          <p:cNvSpPr txBox="1"/>
          <p:nvPr/>
        </p:nvSpPr>
        <p:spPr>
          <a:xfrm>
            <a:off x="4438387" y="2053308"/>
            <a:ext cx="1669613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</a:rPr>
              <a:t>Transmitter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pic>
        <p:nvPicPr>
          <p:cNvPr id="239" name="Picture 723">
            <a:extLst>
              <a:ext uri="{FF2B5EF4-FFF2-40B4-BE49-F238E27FC236}">
                <a16:creationId xmlns:a16="http://schemas.microsoft.com/office/drawing/2014/main" id="{3DB1E63E-2DA4-48F5-B017-41A45D7D123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270012" y="2548815"/>
            <a:ext cx="196712" cy="336749"/>
          </a:xfrm>
          <a:prstGeom prst="rect">
            <a:avLst/>
          </a:prstGeom>
        </p:spPr>
      </p:pic>
      <p:pic>
        <p:nvPicPr>
          <p:cNvPr id="240" name="Picture 2">
            <a:extLst>
              <a:ext uri="{FF2B5EF4-FFF2-40B4-BE49-F238E27FC236}">
                <a16:creationId xmlns:a16="http://schemas.microsoft.com/office/drawing/2014/main" id="{1E3BA4A4-D1F2-4116-8C43-0C184546D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54483" r="25480" b="-1"/>
          <a:stretch/>
        </p:blipFill>
        <p:spPr bwMode="auto">
          <a:xfrm rot="18596167">
            <a:off x="3059644" y="2448716"/>
            <a:ext cx="151235" cy="1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文本框 240">
            <a:extLst>
              <a:ext uri="{FF2B5EF4-FFF2-40B4-BE49-F238E27FC236}">
                <a16:creationId xmlns:a16="http://schemas.microsoft.com/office/drawing/2014/main" id="{E7E291F9-FDB8-46A1-AB49-521ABAA69A8A}"/>
              </a:ext>
            </a:extLst>
          </p:cNvPr>
          <p:cNvSpPr txBox="1"/>
          <p:nvPr/>
        </p:nvSpPr>
        <p:spPr>
          <a:xfrm>
            <a:off x="6376172" y="2567019"/>
            <a:ext cx="937971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</a:rPr>
              <a:t>Receiver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pic>
        <p:nvPicPr>
          <p:cNvPr id="242" name="Picture 2">
            <a:extLst>
              <a:ext uri="{FF2B5EF4-FFF2-40B4-BE49-F238E27FC236}">
                <a16:creationId xmlns:a16="http://schemas.microsoft.com/office/drawing/2014/main" id="{A3653BE0-7430-4FE3-8F25-8C2F3C23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0836">
            <a:off x="7007713" y="2318230"/>
            <a:ext cx="328458" cy="3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" name="组合 242">
            <a:extLst>
              <a:ext uri="{FF2B5EF4-FFF2-40B4-BE49-F238E27FC236}">
                <a16:creationId xmlns:a16="http://schemas.microsoft.com/office/drawing/2014/main" id="{9A46F846-43E2-4CC0-9D69-605747C608DF}"/>
              </a:ext>
            </a:extLst>
          </p:cNvPr>
          <p:cNvGrpSpPr/>
          <p:nvPr/>
        </p:nvGrpSpPr>
        <p:grpSpPr>
          <a:xfrm rot="12278456">
            <a:off x="4877689" y="2483175"/>
            <a:ext cx="366534" cy="382127"/>
            <a:chOff x="3686167" y="1939046"/>
            <a:chExt cx="470760" cy="488140"/>
          </a:xfrm>
        </p:grpSpPr>
        <p:sp>
          <p:nvSpPr>
            <p:cNvPr id="244" name="椭圆 243">
              <a:extLst>
                <a:ext uri="{FF2B5EF4-FFF2-40B4-BE49-F238E27FC236}">
                  <a16:creationId xmlns:a16="http://schemas.microsoft.com/office/drawing/2014/main" id="{216FFA9E-CB65-4BEA-924C-629CC1439306}"/>
                </a:ext>
              </a:extLst>
            </p:cNvPr>
            <p:cNvSpPr/>
            <p:nvPr/>
          </p:nvSpPr>
          <p:spPr bwMode="auto">
            <a:xfrm rot="20311155">
              <a:off x="4004898" y="2014070"/>
              <a:ext cx="148824" cy="408991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45" name="椭圆 244">
              <a:extLst>
                <a:ext uri="{FF2B5EF4-FFF2-40B4-BE49-F238E27FC236}">
                  <a16:creationId xmlns:a16="http://schemas.microsoft.com/office/drawing/2014/main" id="{C837E026-42A9-49E4-81BC-29A9DEAF97CE}"/>
                </a:ext>
              </a:extLst>
            </p:cNvPr>
            <p:cNvSpPr/>
            <p:nvPr/>
          </p:nvSpPr>
          <p:spPr bwMode="auto">
            <a:xfrm rot="16373790">
              <a:off x="3951665" y="2221923"/>
              <a:ext cx="76070" cy="334455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46" name="椭圆 245">
              <a:extLst>
                <a:ext uri="{FF2B5EF4-FFF2-40B4-BE49-F238E27FC236}">
                  <a16:creationId xmlns:a16="http://schemas.microsoft.com/office/drawing/2014/main" id="{D4BE4993-2C58-40C6-856A-EC24DCE55F67}"/>
                </a:ext>
              </a:extLst>
            </p:cNvPr>
            <p:cNvSpPr/>
            <p:nvPr/>
          </p:nvSpPr>
          <p:spPr bwMode="auto">
            <a:xfrm rot="19408215">
              <a:off x="3937838" y="1939046"/>
              <a:ext cx="92766" cy="457028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47" name="椭圆 246">
              <a:extLst>
                <a:ext uri="{FF2B5EF4-FFF2-40B4-BE49-F238E27FC236}">
                  <a16:creationId xmlns:a16="http://schemas.microsoft.com/office/drawing/2014/main" id="{5E5BABC1-47AF-4D60-A334-9ECCCC741F4E}"/>
                </a:ext>
              </a:extLst>
            </p:cNvPr>
            <p:cNvSpPr/>
            <p:nvPr/>
          </p:nvSpPr>
          <p:spPr bwMode="auto">
            <a:xfrm rot="16920254">
              <a:off x="3876528" y="2072855"/>
              <a:ext cx="86718" cy="467440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48" name="椭圆 247">
            <a:extLst>
              <a:ext uri="{FF2B5EF4-FFF2-40B4-BE49-F238E27FC236}">
                <a16:creationId xmlns:a16="http://schemas.microsoft.com/office/drawing/2014/main" id="{71CB8015-630C-41FC-BEE1-61558040803A}"/>
              </a:ext>
            </a:extLst>
          </p:cNvPr>
          <p:cNvSpPr/>
          <p:nvPr/>
        </p:nvSpPr>
        <p:spPr bwMode="auto">
          <a:xfrm rot="8549633">
            <a:off x="5553585" y="2202106"/>
            <a:ext cx="181731" cy="2333762"/>
          </a:xfrm>
          <a:prstGeom prst="ellipse">
            <a:avLst/>
          </a:prstGeom>
          <a:solidFill>
            <a:srgbClr val="7030A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49" name="组合 248">
            <a:extLst>
              <a:ext uri="{FF2B5EF4-FFF2-40B4-BE49-F238E27FC236}">
                <a16:creationId xmlns:a16="http://schemas.microsoft.com/office/drawing/2014/main" id="{45F2F4AA-245A-4831-A505-CA6A9A76095A}"/>
              </a:ext>
            </a:extLst>
          </p:cNvPr>
          <p:cNvGrpSpPr/>
          <p:nvPr/>
        </p:nvGrpSpPr>
        <p:grpSpPr>
          <a:xfrm>
            <a:off x="6045021" y="3849407"/>
            <a:ext cx="686484" cy="590654"/>
            <a:chOff x="3818835" y="4842352"/>
            <a:chExt cx="550381" cy="591970"/>
          </a:xfrm>
        </p:grpSpPr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id="{4EC3A3E8-414E-4E58-B810-1AF36E3F8BB5}"/>
                </a:ext>
              </a:extLst>
            </p:cNvPr>
            <p:cNvSpPr/>
            <p:nvPr/>
          </p:nvSpPr>
          <p:spPr bwMode="auto">
            <a:xfrm rot="7803338">
              <a:off x="3944945" y="5142622"/>
              <a:ext cx="61873" cy="314093"/>
            </a:xfrm>
            <a:prstGeom prst="ellipse">
              <a:avLst/>
            </a:prstGeom>
            <a:solidFill>
              <a:srgbClr val="7030A0">
                <a:alpha val="8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1" name="椭圆 250">
              <a:extLst>
                <a:ext uri="{FF2B5EF4-FFF2-40B4-BE49-F238E27FC236}">
                  <a16:creationId xmlns:a16="http://schemas.microsoft.com/office/drawing/2014/main" id="{C7E9C431-7551-4FCB-A4A6-3CAD71340AA7}"/>
                </a:ext>
              </a:extLst>
            </p:cNvPr>
            <p:cNvSpPr/>
            <p:nvPr/>
          </p:nvSpPr>
          <p:spPr bwMode="auto">
            <a:xfrm rot="9367537">
              <a:off x="3943895" y="4883531"/>
              <a:ext cx="80550" cy="550791"/>
            </a:xfrm>
            <a:prstGeom prst="ellipse">
              <a:avLst/>
            </a:prstGeom>
            <a:solidFill>
              <a:srgbClr val="7030A0">
                <a:alpha val="9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2" name="椭圆 251">
              <a:extLst>
                <a:ext uri="{FF2B5EF4-FFF2-40B4-BE49-F238E27FC236}">
                  <a16:creationId xmlns:a16="http://schemas.microsoft.com/office/drawing/2014/main" id="{AF5F908A-2B15-4147-A3EB-F7D91D0CD59E}"/>
                </a:ext>
              </a:extLst>
            </p:cNvPr>
            <p:cNvSpPr/>
            <p:nvPr/>
          </p:nvSpPr>
          <p:spPr bwMode="auto">
            <a:xfrm rot="10800000">
              <a:off x="4060923" y="4842352"/>
              <a:ext cx="66772" cy="550475"/>
            </a:xfrm>
            <a:prstGeom prst="ellipse">
              <a:avLst/>
            </a:prstGeom>
            <a:solidFill>
              <a:srgbClr val="7030A0">
                <a:alpha val="9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3" name="椭圆 252">
              <a:extLst>
                <a:ext uri="{FF2B5EF4-FFF2-40B4-BE49-F238E27FC236}">
                  <a16:creationId xmlns:a16="http://schemas.microsoft.com/office/drawing/2014/main" id="{02A3650C-7FBC-4F7F-94A0-E9F742371550}"/>
                </a:ext>
              </a:extLst>
            </p:cNvPr>
            <p:cNvSpPr/>
            <p:nvPr/>
          </p:nvSpPr>
          <p:spPr bwMode="auto">
            <a:xfrm rot="13599544">
              <a:off x="4167038" y="5073598"/>
              <a:ext cx="75345" cy="329011"/>
            </a:xfrm>
            <a:prstGeom prst="ellipse">
              <a:avLst/>
            </a:prstGeom>
            <a:solidFill>
              <a:srgbClr val="7030A0">
                <a:alpha val="8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4" name="椭圆 253">
              <a:extLst>
                <a:ext uri="{FF2B5EF4-FFF2-40B4-BE49-F238E27FC236}">
                  <a16:creationId xmlns:a16="http://schemas.microsoft.com/office/drawing/2014/main" id="{FFDAAA4E-A50C-4BC3-8FBA-97B7251E76FE}"/>
                </a:ext>
              </a:extLst>
            </p:cNvPr>
            <p:cNvSpPr/>
            <p:nvPr/>
          </p:nvSpPr>
          <p:spPr bwMode="auto">
            <a:xfrm rot="10800000">
              <a:off x="4012566" y="5086805"/>
              <a:ext cx="87374" cy="329011"/>
            </a:xfrm>
            <a:prstGeom prst="ellipse">
              <a:avLst/>
            </a:prstGeom>
            <a:solidFill>
              <a:srgbClr val="7030A0">
                <a:alpha val="8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id="{C23CE966-AB7B-48A6-8FD0-77B2AD46437F}"/>
                </a:ext>
              </a:extLst>
            </p:cNvPr>
            <p:cNvSpPr/>
            <p:nvPr/>
          </p:nvSpPr>
          <p:spPr bwMode="auto">
            <a:xfrm rot="6864606">
              <a:off x="3961844" y="5294602"/>
              <a:ext cx="45719" cy="171335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6" name="椭圆 255">
              <a:extLst>
                <a:ext uri="{FF2B5EF4-FFF2-40B4-BE49-F238E27FC236}">
                  <a16:creationId xmlns:a16="http://schemas.microsoft.com/office/drawing/2014/main" id="{7D395AC8-22EB-45D9-A350-32E84179AA57}"/>
                </a:ext>
              </a:extLst>
            </p:cNvPr>
            <p:cNvSpPr/>
            <p:nvPr/>
          </p:nvSpPr>
          <p:spPr bwMode="auto">
            <a:xfrm rot="4633131">
              <a:off x="4104918" y="5287801"/>
              <a:ext cx="45719" cy="171335"/>
            </a:xfrm>
            <a:prstGeom prst="ellipse">
              <a:avLst/>
            </a:prstGeom>
            <a:solidFill>
              <a:srgbClr val="7030A0">
                <a:alpha val="6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57" name="椭圆 256">
            <a:extLst>
              <a:ext uri="{FF2B5EF4-FFF2-40B4-BE49-F238E27FC236}">
                <a16:creationId xmlns:a16="http://schemas.microsoft.com/office/drawing/2014/main" id="{D48ACA83-CC4B-40FA-BE0E-6B9F05BD7839}"/>
              </a:ext>
            </a:extLst>
          </p:cNvPr>
          <p:cNvSpPr/>
          <p:nvPr/>
        </p:nvSpPr>
        <p:spPr bwMode="auto">
          <a:xfrm rot="12678269">
            <a:off x="6678422" y="2815575"/>
            <a:ext cx="197111" cy="1669079"/>
          </a:xfrm>
          <a:prstGeom prst="ellipse">
            <a:avLst/>
          </a:prstGeom>
          <a:solidFill>
            <a:srgbClr val="7030A0">
              <a:alpha val="9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58" name="直接箭头连接符 257">
            <a:extLst>
              <a:ext uri="{FF2B5EF4-FFF2-40B4-BE49-F238E27FC236}">
                <a16:creationId xmlns:a16="http://schemas.microsoft.com/office/drawing/2014/main" id="{EA5EB998-93D4-4982-87A9-DE29674547D4}"/>
              </a:ext>
            </a:extLst>
          </p:cNvPr>
          <p:cNvCxnSpPr>
            <a:cxnSpLocks/>
          </p:cNvCxnSpPr>
          <p:nvPr/>
        </p:nvCxnSpPr>
        <p:spPr bwMode="auto">
          <a:xfrm flipV="1">
            <a:off x="5268365" y="3460321"/>
            <a:ext cx="326218" cy="229722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9" name="文本框 258">
            <a:extLst>
              <a:ext uri="{FF2B5EF4-FFF2-40B4-BE49-F238E27FC236}">
                <a16:creationId xmlns:a16="http://schemas.microsoft.com/office/drawing/2014/main" id="{E70D5424-B6F2-4B0F-9C9E-254AC352AFA5}"/>
              </a:ext>
            </a:extLst>
          </p:cNvPr>
          <p:cNvSpPr txBox="1"/>
          <p:nvPr/>
        </p:nvSpPr>
        <p:spPr>
          <a:xfrm>
            <a:off x="4577018" y="3603838"/>
            <a:ext cx="8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FA8E5455-461B-4409-8B6F-8431F32DFC2F}"/>
              </a:ext>
            </a:extLst>
          </p:cNvPr>
          <p:cNvSpPr txBox="1"/>
          <p:nvPr/>
        </p:nvSpPr>
        <p:spPr>
          <a:xfrm>
            <a:off x="6892891" y="3487426"/>
            <a:ext cx="202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signal</a:t>
            </a:r>
          </a:p>
          <a:p>
            <a:pPr algn="ctr"/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amplification 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1" name="直接箭头连接符 260">
            <a:extLst>
              <a:ext uri="{FF2B5EF4-FFF2-40B4-BE49-F238E27FC236}">
                <a16:creationId xmlns:a16="http://schemas.microsoft.com/office/drawing/2014/main" id="{1298D4BE-27A4-47ED-AC1D-AF754EEDEEE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78927" y="3528029"/>
            <a:ext cx="321624" cy="204912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5" name="箭头: 下 448">
            <a:extLst>
              <a:ext uri="{FF2B5EF4-FFF2-40B4-BE49-F238E27FC236}">
                <a16:creationId xmlns:a16="http://schemas.microsoft.com/office/drawing/2014/main" id="{6EDB2FD2-B631-40AF-9EDD-5EFD5EC269D5}"/>
              </a:ext>
            </a:extLst>
          </p:cNvPr>
          <p:cNvSpPr/>
          <p:nvPr/>
        </p:nvSpPr>
        <p:spPr bwMode="auto">
          <a:xfrm rot="16200000">
            <a:off x="5333526" y="5508935"/>
            <a:ext cx="144889" cy="434605"/>
          </a:xfrm>
          <a:prstGeom prst="downArrow">
            <a:avLst/>
          </a:prstGeom>
          <a:solidFill>
            <a:srgbClr val="7030A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6" name="箭头: 下 449">
            <a:extLst>
              <a:ext uri="{FF2B5EF4-FFF2-40B4-BE49-F238E27FC236}">
                <a16:creationId xmlns:a16="http://schemas.microsoft.com/office/drawing/2014/main" id="{82A515EB-3167-403B-8A97-49ACD664B2C6}"/>
              </a:ext>
            </a:extLst>
          </p:cNvPr>
          <p:cNvSpPr/>
          <p:nvPr/>
        </p:nvSpPr>
        <p:spPr bwMode="auto">
          <a:xfrm rot="5400000">
            <a:off x="5257513" y="5749381"/>
            <a:ext cx="300350" cy="431080"/>
          </a:xfrm>
          <a:prstGeom prst="downArrow">
            <a:avLst/>
          </a:prstGeom>
          <a:solidFill>
            <a:srgbClr val="7030A0">
              <a:alpha val="8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7" name="文本框 316">
            <a:extLst>
              <a:ext uri="{FF2B5EF4-FFF2-40B4-BE49-F238E27FC236}">
                <a16:creationId xmlns:a16="http://schemas.microsoft.com/office/drawing/2014/main" id="{10DA9F56-34F6-4C16-AE0C-FE1E3AA0E039}"/>
              </a:ext>
            </a:extLst>
          </p:cNvPr>
          <p:cNvSpPr txBox="1"/>
          <p:nvPr/>
        </p:nvSpPr>
        <p:spPr>
          <a:xfrm>
            <a:off x="5035302" y="5414747"/>
            <a:ext cx="68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E66263F0-5975-4C73-BAA4-99EC1FF57251}"/>
              </a:ext>
            </a:extLst>
          </p:cNvPr>
          <p:cNvSpPr txBox="1"/>
          <p:nvPr/>
        </p:nvSpPr>
        <p:spPr>
          <a:xfrm>
            <a:off x="4942749" y="6030289"/>
            <a:ext cx="76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EE031B9-6F64-42C4-B1D5-63332335618D}"/>
              </a:ext>
            </a:extLst>
          </p:cNvPr>
          <p:cNvGrpSpPr/>
          <p:nvPr/>
        </p:nvGrpSpPr>
        <p:grpSpPr>
          <a:xfrm>
            <a:off x="1001290" y="3605130"/>
            <a:ext cx="2708459" cy="1469438"/>
            <a:chOff x="3398956" y="2022433"/>
            <a:chExt cx="3478622" cy="1877102"/>
          </a:xfrm>
        </p:grpSpPr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969B19FE-86A8-45E3-A647-3760332CDBB5}"/>
                </a:ext>
              </a:extLst>
            </p:cNvPr>
            <p:cNvSpPr/>
            <p:nvPr/>
          </p:nvSpPr>
          <p:spPr bwMode="auto">
            <a:xfrm rot="1867196">
              <a:off x="3786360" y="2169128"/>
              <a:ext cx="2735717" cy="1620761"/>
            </a:xfrm>
            <a:prstGeom prst="parallelogram">
              <a:avLst>
                <a:gd name="adj" fmla="val 56632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DF1A62F-EC5C-474F-8067-F9CDB0CDD1F4}"/>
                </a:ext>
              </a:extLst>
            </p:cNvPr>
            <p:cNvGrpSpPr/>
            <p:nvPr/>
          </p:nvGrpSpPr>
          <p:grpSpPr>
            <a:xfrm>
              <a:off x="3398956" y="2022433"/>
              <a:ext cx="3478622" cy="1877102"/>
              <a:chOff x="3341354" y="2125364"/>
              <a:chExt cx="3478622" cy="1877102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6805145F-69AB-4A96-98A7-D01CE275D007}"/>
                  </a:ext>
                </a:extLst>
              </p:cNvPr>
              <p:cNvGrpSpPr/>
              <p:nvPr/>
            </p:nvGrpSpPr>
            <p:grpSpPr>
              <a:xfrm>
                <a:off x="3341354" y="2173301"/>
                <a:ext cx="3478622" cy="1829165"/>
                <a:chOff x="2204379" y="1585865"/>
                <a:chExt cx="3478622" cy="1829165"/>
              </a:xfrm>
              <a:solidFill>
                <a:schemeClr val="accent1">
                  <a:lumMod val="20000"/>
                  <a:lumOff val="80000"/>
                  <a:alpha val="83000"/>
                </a:schemeClr>
              </a:solidFill>
            </p:grpSpPr>
            <p:sp>
              <p:nvSpPr>
                <p:cNvPr id="118" name="平行四边形 117">
                  <a:extLst>
                    <a:ext uri="{FF2B5EF4-FFF2-40B4-BE49-F238E27FC236}">
                      <a16:creationId xmlns:a16="http://schemas.microsoft.com/office/drawing/2014/main" id="{D5EC2C36-C4C5-4796-A53F-69A0560F54A4}"/>
                    </a:ext>
                  </a:extLst>
                </p:cNvPr>
                <p:cNvSpPr/>
                <p:nvPr/>
              </p:nvSpPr>
              <p:spPr bwMode="auto">
                <a:xfrm rot="1867196">
                  <a:off x="2587640" y="1585865"/>
                  <a:ext cx="2735717" cy="1620761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 dirty="0">
                    <a:latin typeface="Arial" pitchFamily="34" charset="0"/>
                    <a:ea typeface="宋体" pitchFamily="2" charset="-122"/>
                  </a:endParaRPr>
                </a:p>
              </p:txBody>
            </p:sp>
            <p:grpSp>
              <p:nvGrpSpPr>
                <p:cNvPr id="119" name="组合 118">
                  <a:extLst>
                    <a:ext uri="{FF2B5EF4-FFF2-40B4-BE49-F238E27FC236}">
                      <a16:creationId xmlns:a16="http://schemas.microsoft.com/office/drawing/2014/main" id="{58D86646-B81A-42C5-931F-4CE901AEA1AC}"/>
                    </a:ext>
                  </a:extLst>
                </p:cNvPr>
                <p:cNvGrpSpPr/>
                <p:nvPr/>
              </p:nvGrpSpPr>
              <p:grpSpPr>
                <a:xfrm>
                  <a:off x="2204379" y="2382520"/>
                  <a:ext cx="3478622" cy="1032510"/>
                  <a:chOff x="2204379" y="2382520"/>
                  <a:chExt cx="3478622" cy="1032510"/>
                </a:xfrm>
                <a:grpFill/>
              </p:grpSpPr>
              <p:cxnSp>
                <p:nvCxnSpPr>
                  <p:cNvPr id="120" name="直接连接符 119">
                    <a:extLst>
                      <a:ext uri="{FF2B5EF4-FFF2-40B4-BE49-F238E27FC236}">
                        <a16:creationId xmlns:a16="http://schemas.microsoft.com/office/drawing/2014/main" id="{D1E88EB6-7075-4EB0-B6E2-0C941B2E855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365662" y="2382520"/>
                    <a:ext cx="0" cy="100071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1" name="直接连接符 120">
                    <a:extLst>
                      <a:ext uri="{FF2B5EF4-FFF2-40B4-BE49-F238E27FC236}">
                        <a16:creationId xmlns:a16="http://schemas.microsoft.com/office/drawing/2014/main" id="{C1B70889-1D4B-4A88-B927-BFF8588670B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921412" y="3323590"/>
                    <a:ext cx="0" cy="9144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2" name="直接连接符 121">
                    <a:extLst>
                      <a:ext uri="{FF2B5EF4-FFF2-40B4-BE49-F238E27FC236}">
                        <a16:creationId xmlns:a16="http://schemas.microsoft.com/office/drawing/2014/main" id="{68273715-F67B-4514-B22C-EDB7ABD86C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545335" y="2410460"/>
                    <a:ext cx="0" cy="102235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23" name="平行四边形 122">
                    <a:extLst>
                      <a:ext uri="{FF2B5EF4-FFF2-40B4-BE49-F238E27FC236}">
                        <a16:creationId xmlns:a16="http://schemas.microsoft.com/office/drawing/2014/main" id="{84A657E7-7F94-43F4-BE44-3C9B6826E8FB}"/>
                      </a:ext>
                    </a:extLst>
                  </p:cNvPr>
                  <p:cNvSpPr/>
                  <p:nvPr/>
                </p:nvSpPr>
                <p:spPr bwMode="auto">
                  <a:xfrm rot="19836549">
                    <a:off x="3781267" y="2871423"/>
                    <a:ext cx="1901734" cy="88413"/>
                  </a:xfrm>
                  <a:prstGeom prst="parallelogram">
                    <a:avLst>
                      <a:gd name="adj" fmla="val 56765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平行四边形 123">
                    <a:extLst>
                      <a:ext uri="{FF2B5EF4-FFF2-40B4-BE49-F238E27FC236}">
                        <a16:creationId xmlns:a16="http://schemas.microsoft.com/office/drawing/2014/main" id="{7DEA3CD5-3D0B-4D3C-8211-F0833C3EE709}"/>
                      </a:ext>
                    </a:extLst>
                  </p:cNvPr>
                  <p:cNvSpPr/>
                  <p:nvPr/>
                </p:nvSpPr>
                <p:spPr bwMode="auto">
                  <a:xfrm rot="1874454" flipV="1">
                    <a:off x="2204379" y="2860664"/>
                    <a:ext cx="1865925" cy="78971"/>
                  </a:xfrm>
                  <a:prstGeom prst="parallelogram">
                    <a:avLst>
                      <a:gd name="adj" fmla="val 56765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FFD82228-B802-4DEA-8D1D-769295F65227}"/>
                  </a:ext>
                </a:extLst>
              </p:cNvPr>
              <p:cNvGrpSpPr/>
              <p:nvPr/>
            </p:nvGrpSpPr>
            <p:grpSpPr>
              <a:xfrm>
                <a:off x="3628058" y="2125364"/>
                <a:ext cx="2956280" cy="1717125"/>
                <a:chOff x="478960" y="2289004"/>
                <a:chExt cx="2956280" cy="1717125"/>
              </a:xfrm>
              <a:solidFill>
                <a:srgbClr val="FFC000"/>
              </a:solidFill>
            </p:grpSpPr>
            <p:sp>
              <p:nvSpPr>
                <p:cNvPr id="17" name="平行四边形 16">
                  <a:extLst>
                    <a:ext uri="{FF2B5EF4-FFF2-40B4-BE49-F238E27FC236}">
                      <a16:creationId xmlns:a16="http://schemas.microsoft.com/office/drawing/2014/main" id="{8272F296-1271-4BF6-A812-8EE6FB5CD352}"/>
                    </a:ext>
                  </a:extLst>
                </p:cNvPr>
                <p:cNvSpPr/>
                <p:nvPr/>
              </p:nvSpPr>
              <p:spPr bwMode="auto">
                <a:xfrm rot="1867196">
                  <a:off x="478960" y="307574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8" name="平行四边形 17">
                  <a:extLst>
                    <a:ext uri="{FF2B5EF4-FFF2-40B4-BE49-F238E27FC236}">
                      <a16:creationId xmlns:a16="http://schemas.microsoft.com/office/drawing/2014/main" id="{5B4260D0-699C-4E8E-B9EA-89EED7906699}"/>
                    </a:ext>
                  </a:extLst>
                </p:cNvPr>
                <p:cNvSpPr/>
                <p:nvPr/>
              </p:nvSpPr>
              <p:spPr bwMode="auto">
                <a:xfrm rot="1867196">
                  <a:off x="626190" y="316300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9" name="平行四边形 18">
                  <a:extLst>
                    <a:ext uri="{FF2B5EF4-FFF2-40B4-BE49-F238E27FC236}">
                      <a16:creationId xmlns:a16="http://schemas.microsoft.com/office/drawing/2014/main" id="{711AF111-0B71-4380-AB3D-76C97A183CAD}"/>
                    </a:ext>
                  </a:extLst>
                </p:cNvPr>
                <p:cNvSpPr/>
                <p:nvPr/>
              </p:nvSpPr>
              <p:spPr bwMode="auto">
                <a:xfrm rot="1867196">
                  <a:off x="772026" y="325622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1" name="平行四边形 20">
                  <a:extLst>
                    <a:ext uri="{FF2B5EF4-FFF2-40B4-BE49-F238E27FC236}">
                      <a16:creationId xmlns:a16="http://schemas.microsoft.com/office/drawing/2014/main" id="{52114CCC-D15F-4737-9FE4-C36F3EB56C19}"/>
                    </a:ext>
                  </a:extLst>
                </p:cNvPr>
                <p:cNvSpPr/>
                <p:nvPr/>
              </p:nvSpPr>
              <p:spPr bwMode="auto">
                <a:xfrm rot="1867196">
                  <a:off x="924019" y="334956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" name="平行四边形 21">
                  <a:extLst>
                    <a:ext uri="{FF2B5EF4-FFF2-40B4-BE49-F238E27FC236}">
                      <a16:creationId xmlns:a16="http://schemas.microsoft.com/office/drawing/2014/main" id="{71883EE6-3832-42F6-8F19-906B0CE7398D}"/>
                    </a:ext>
                  </a:extLst>
                </p:cNvPr>
                <p:cNvSpPr/>
                <p:nvPr/>
              </p:nvSpPr>
              <p:spPr bwMode="auto">
                <a:xfrm rot="1867196">
                  <a:off x="1069855" y="34366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3" name="平行四边形 22">
                  <a:extLst>
                    <a:ext uri="{FF2B5EF4-FFF2-40B4-BE49-F238E27FC236}">
                      <a16:creationId xmlns:a16="http://schemas.microsoft.com/office/drawing/2014/main" id="{CB5732BB-46A9-49E0-A98C-1463FBC1953F}"/>
                    </a:ext>
                  </a:extLst>
                </p:cNvPr>
                <p:cNvSpPr/>
                <p:nvPr/>
              </p:nvSpPr>
              <p:spPr bwMode="auto">
                <a:xfrm rot="1867196">
                  <a:off x="1220055" y="353141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4" name="平行四边形 23">
                  <a:extLst>
                    <a:ext uri="{FF2B5EF4-FFF2-40B4-BE49-F238E27FC236}">
                      <a16:creationId xmlns:a16="http://schemas.microsoft.com/office/drawing/2014/main" id="{CF8B111F-4A0F-4DF5-AC84-38DF7EEC2E6A}"/>
                    </a:ext>
                  </a:extLst>
                </p:cNvPr>
                <p:cNvSpPr/>
                <p:nvPr/>
              </p:nvSpPr>
              <p:spPr bwMode="auto">
                <a:xfrm rot="1867196">
                  <a:off x="1370256" y="362412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5" name="平行四边形 24">
                  <a:extLst>
                    <a:ext uri="{FF2B5EF4-FFF2-40B4-BE49-F238E27FC236}">
                      <a16:creationId xmlns:a16="http://schemas.microsoft.com/office/drawing/2014/main" id="{E030F86F-55C3-4A2F-A0D1-5CB414779059}"/>
                    </a:ext>
                  </a:extLst>
                </p:cNvPr>
                <p:cNvSpPr/>
                <p:nvPr/>
              </p:nvSpPr>
              <p:spPr bwMode="auto">
                <a:xfrm rot="1867196">
                  <a:off x="1523040" y="372051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6" name="平行四边形 25">
                  <a:extLst>
                    <a:ext uri="{FF2B5EF4-FFF2-40B4-BE49-F238E27FC236}">
                      <a16:creationId xmlns:a16="http://schemas.microsoft.com/office/drawing/2014/main" id="{73891229-4BEC-4579-BD77-BD0F059F4CD0}"/>
                    </a:ext>
                  </a:extLst>
                </p:cNvPr>
                <p:cNvSpPr/>
                <p:nvPr/>
              </p:nvSpPr>
              <p:spPr bwMode="auto">
                <a:xfrm rot="1867196">
                  <a:off x="1668877" y="380494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7" name="平行四边形 26">
                  <a:extLst>
                    <a:ext uri="{FF2B5EF4-FFF2-40B4-BE49-F238E27FC236}">
                      <a16:creationId xmlns:a16="http://schemas.microsoft.com/office/drawing/2014/main" id="{F1416A9B-F904-4943-8003-2F90E946976C}"/>
                    </a:ext>
                  </a:extLst>
                </p:cNvPr>
                <p:cNvSpPr/>
                <p:nvPr/>
              </p:nvSpPr>
              <p:spPr bwMode="auto">
                <a:xfrm rot="1867196">
                  <a:off x="1816238" y="38963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8" name="平行四边形 27">
                  <a:extLst>
                    <a:ext uri="{FF2B5EF4-FFF2-40B4-BE49-F238E27FC236}">
                      <a16:creationId xmlns:a16="http://schemas.microsoft.com/office/drawing/2014/main" id="{03A8FBE1-F3B7-4715-9BDA-1D0522A0FA53}"/>
                    </a:ext>
                  </a:extLst>
                </p:cNvPr>
                <p:cNvSpPr/>
                <p:nvPr/>
              </p:nvSpPr>
              <p:spPr bwMode="auto">
                <a:xfrm rot="1867196">
                  <a:off x="631401" y="29906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9" name="平行四边形 28">
                  <a:extLst>
                    <a:ext uri="{FF2B5EF4-FFF2-40B4-BE49-F238E27FC236}">
                      <a16:creationId xmlns:a16="http://schemas.microsoft.com/office/drawing/2014/main" id="{D7D7BB8F-8717-466E-A3E2-6B09BC6BAB33}"/>
                    </a:ext>
                  </a:extLst>
                </p:cNvPr>
                <p:cNvSpPr/>
                <p:nvPr/>
              </p:nvSpPr>
              <p:spPr bwMode="auto">
                <a:xfrm rot="1867196">
                  <a:off x="778631" y="30778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0" name="平行四边形 29">
                  <a:extLst>
                    <a:ext uri="{FF2B5EF4-FFF2-40B4-BE49-F238E27FC236}">
                      <a16:creationId xmlns:a16="http://schemas.microsoft.com/office/drawing/2014/main" id="{E0842CEE-FEB6-4728-A596-510EC35DA73B}"/>
                    </a:ext>
                  </a:extLst>
                </p:cNvPr>
                <p:cNvSpPr/>
                <p:nvPr/>
              </p:nvSpPr>
              <p:spPr bwMode="auto">
                <a:xfrm rot="1867196">
                  <a:off x="924467" y="317111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1" name="平行四边形 30">
                  <a:extLst>
                    <a:ext uri="{FF2B5EF4-FFF2-40B4-BE49-F238E27FC236}">
                      <a16:creationId xmlns:a16="http://schemas.microsoft.com/office/drawing/2014/main" id="{905EB317-36E8-48F8-9B77-169AA002341B}"/>
                    </a:ext>
                  </a:extLst>
                </p:cNvPr>
                <p:cNvSpPr/>
                <p:nvPr/>
              </p:nvSpPr>
              <p:spPr bwMode="auto">
                <a:xfrm rot="1867196">
                  <a:off x="1076460" y="326445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2" name="平行四边形 31">
                  <a:extLst>
                    <a:ext uri="{FF2B5EF4-FFF2-40B4-BE49-F238E27FC236}">
                      <a16:creationId xmlns:a16="http://schemas.microsoft.com/office/drawing/2014/main" id="{AE7B274A-313D-429D-8224-1FE124AB6DC5}"/>
                    </a:ext>
                  </a:extLst>
                </p:cNvPr>
                <p:cNvSpPr/>
                <p:nvPr/>
              </p:nvSpPr>
              <p:spPr bwMode="auto">
                <a:xfrm rot="1867196">
                  <a:off x="1222296" y="335159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3" name="平行四边形 32">
                  <a:extLst>
                    <a:ext uri="{FF2B5EF4-FFF2-40B4-BE49-F238E27FC236}">
                      <a16:creationId xmlns:a16="http://schemas.microsoft.com/office/drawing/2014/main" id="{65E7B0B4-E2BA-4A32-9900-C36662DCD5A1}"/>
                    </a:ext>
                  </a:extLst>
                </p:cNvPr>
                <p:cNvSpPr/>
                <p:nvPr/>
              </p:nvSpPr>
              <p:spPr bwMode="auto">
                <a:xfrm rot="1867196">
                  <a:off x="1372496" y="344630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4" name="平行四边形 33">
                  <a:extLst>
                    <a:ext uri="{FF2B5EF4-FFF2-40B4-BE49-F238E27FC236}">
                      <a16:creationId xmlns:a16="http://schemas.microsoft.com/office/drawing/2014/main" id="{F7404AF1-AF3C-43F9-BC68-DD82CF55BEE9}"/>
                    </a:ext>
                  </a:extLst>
                </p:cNvPr>
                <p:cNvSpPr/>
                <p:nvPr/>
              </p:nvSpPr>
              <p:spPr bwMode="auto">
                <a:xfrm rot="1867196">
                  <a:off x="1522697" y="353902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5" name="平行四边形 34">
                  <a:extLst>
                    <a:ext uri="{FF2B5EF4-FFF2-40B4-BE49-F238E27FC236}">
                      <a16:creationId xmlns:a16="http://schemas.microsoft.com/office/drawing/2014/main" id="{319A1FB9-8885-418A-93A0-EA5653D4266C}"/>
                    </a:ext>
                  </a:extLst>
                </p:cNvPr>
                <p:cNvSpPr/>
                <p:nvPr/>
              </p:nvSpPr>
              <p:spPr bwMode="auto">
                <a:xfrm rot="1867196">
                  <a:off x="1675481" y="363540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6" name="平行四边形 35">
                  <a:extLst>
                    <a:ext uri="{FF2B5EF4-FFF2-40B4-BE49-F238E27FC236}">
                      <a16:creationId xmlns:a16="http://schemas.microsoft.com/office/drawing/2014/main" id="{D4ECE60B-7A8E-4257-BBF2-841B037F8537}"/>
                    </a:ext>
                  </a:extLst>
                </p:cNvPr>
                <p:cNvSpPr/>
                <p:nvPr/>
              </p:nvSpPr>
              <p:spPr bwMode="auto">
                <a:xfrm rot="1867196">
                  <a:off x="1821318" y="371983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7" name="平行四边形 36">
                  <a:extLst>
                    <a:ext uri="{FF2B5EF4-FFF2-40B4-BE49-F238E27FC236}">
                      <a16:creationId xmlns:a16="http://schemas.microsoft.com/office/drawing/2014/main" id="{6507E8E6-330E-4D30-A088-1738FC89B48A}"/>
                    </a:ext>
                  </a:extLst>
                </p:cNvPr>
                <p:cNvSpPr/>
                <p:nvPr/>
              </p:nvSpPr>
              <p:spPr bwMode="auto">
                <a:xfrm rot="1867196">
                  <a:off x="1978117" y="381304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8" name="平行四边形 37">
                  <a:extLst>
                    <a:ext uri="{FF2B5EF4-FFF2-40B4-BE49-F238E27FC236}">
                      <a16:creationId xmlns:a16="http://schemas.microsoft.com/office/drawing/2014/main" id="{149E5D26-FA7A-41F7-AB97-32EC1287A741}"/>
                    </a:ext>
                  </a:extLst>
                </p:cNvPr>
                <p:cNvSpPr/>
                <p:nvPr/>
              </p:nvSpPr>
              <p:spPr bwMode="auto">
                <a:xfrm rot="1867196">
                  <a:off x="780968" y="290279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9" name="平行四边形 38">
                  <a:extLst>
                    <a:ext uri="{FF2B5EF4-FFF2-40B4-BE49-F238E27FC236}">
                      <a16:creationId xmlns:a16="http://schemas.microsoft.com/office/drawing/2014/main" id="{DF397327-BC0F-40E6-BC9C-A2F7D0A48E76}"/>
                    </a:ext>
                  </a:extLst>
                </p:cNvPr>
                <p:cNvSpPr/>
                <p:nvPr/>
              </p:nvSpPr>
              <p:spPr bwMode="auto">
                <a:xfrm rot="1867196">
                  <a:off x="928198" y="29900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0" name="平行四边形 39">
                  <a:extLst>
                    <a:ext uri="{FF2B5EF4-FFF2-40B4-BE49-F238E27FC236}">
                      <a16:creationId xmlns:a16="http://schemas.microsoft.com/office/drawing/2014/main" id="{9DAE84E3-F0F8-487F-AC48-0C01744AA159}"/>
                    </a:ext>
                  </a:extLst>
                </p:cNvPr>
                <p:cNvSpPr/>
                <p:nvPr/>
              </p:nvSpPr>
              <p:spPr bwMode="auto">
                <a:xfrm rot="1867196">
                  <a:off x="1074034" y="308326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1" name="平行四边形 40">
                  <a:extLst>
                    <a:ext uri="{FF2B5EF4-FFF2-40B4-BE49-F238E27FC236}">
                      <a16:creationId xmlns:a16="http://schemas.microsoft.com/office/drawing/2014/main" id="{709D5550-F663-4C62-966E-AC9819DA7710}"/>
                    </a:ext>
                  </a:extLst>
                </p:cNvPr>
                <p:cNvSpPr/>
                <p:nvPr/>
              </p:nvSpPr>
              <p:spPr bwMode="auto">
                <a:xfrm rot="1867196">
                  <a:off x="1226027" y="317660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2" name="平行四边形 41">
                  <a:extLst>
                    <a:ext uri="{FF2B5EF4-FFF2-40B4-BE49-F238E27FC236}">
                      <a16:creationId xmlns:a16="http://schemas.microsoft.com/office/drawing/2014/main" id="{56A3FF8E-19F0-41F3-B052-DCB3E683F4EB}"/>
                    </a:ext>
                  </a:extLst>
                </p:cNvPr>
                <p:cNvSpPr/>
                <p:nvPr/>
              </p:nvSpPr>
              <p:spPr bwMode="auto">
                <a:xfrm rot="1867196">
                  <a:off x="1371863" y="326374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3" name="平行四边形 42">
                  <a:extLst>
                    <a:ext uri="{FF2B5EF4-FFF2-40B4-BE49-F238E27FC236}">
                      <a16:creationId xmlns:a16="http://schemas.microsoft.com/office/drawing/2014/main" id="{43CF9471-D35F-4FC5-A844-B524A7765E1E}"/>
                    </a:ext>
                  </a:extLst>
                </p:cNvPr>
                <p:cNvSpPr/>
                <p:nvPr/>
              </p:nvSpPr>
              <p:spPr bwMode="auto">
                <a:xfrm rot="1867196">
                  <a:off x="1522063" y="335846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4" name="平行四边形 43">
                  <a:extLst>
                    <a:ext uri="{FF2B5EF4-FFF2-40B4-BE49-F238E27FC236}">
                      <a16:creationId xmlns:a16="http://schemas.microsoft.com/office/drawing/2014/main" id="{4832BC15-54EA-4372-8EE5-2A485C8B77AE}"/>
                    </a:ext>
                  </a:extLst>
                </p:cNvPr>
                <p:cNvSpPr/>
                <p:nvPr/>
              </p:nvSpPr>
              <p:spPr bwMode="auto">
                <a:xfrm rot="1867196">
                  <a:off x="1672264" y="345117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5" name="平行四边形 44">
                  <a:extLst>
                    <a:ext uri="{FF2B5EF4-FFF2-40B4-BE49-F238E27FC236}">
                      <a16:creationId xmlns:a16="http://schemas.microsoft.com/office/drawing/2014/main" id="{6D7CF91F-2397-4D5F-8137-3ED76410FE1F}"/>
                    </a:ext>
                  </a:extLst>
                </p:cNvPr>
                <p:cNvSpPr/>
                <p:nvPr/>
              </p:nvSpPr>
              <p:spPr bwMode="auto">
                <a:xfrm rot="1867196">
                  <a:off x="1825048" y="354755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6" name="平行四边形 45">
                  <a:extLst>
                    <a:ext uri="{FF2B5EF4-FFF2-40B4-BE49-F238E27FC236}">
                      <a16:creationId xmlns:a16="http://schemas.microsoft.com/office/drawing/2014/main" id="{43873A36-3068-4898-A11F-83AB78A6FB2C}"/>
                    </a:ext>
                  </a:extLst>
                </p:cNvPr>
                <p:cNvSpPr/>
                <p:nvPr/>
              </p:nvSpPr>
              <p:spPr bwMode="auto">
                <a:xfrm rot="1867196">
                  <a:off x="1970885" y="363198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7" name="平行四边形 46">
                  <a:extLst>
                    <a:ext uri="{FF2B5EF4-FFF2-40B4-BE49-F238E27FC236}">
                      <a16:creationId xmlns:a16="http://schemas.microsoft.com/office/drawing/2014/main" id="{5E98BEFB-F3CE-4368-BF79-C05AF4774CB6}"/>
                    </a:ext>
                  </a:extLst>
                </p:cNvPr>
                <p:cNvSpPr/>
                <p:nvPr/>
              </p:nvSpPr>
              <p:spPr bwMode="auto">
                <a:xfrm rot="1867196">
                  <a:off x="2127684" y="37251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8" name="平行四边形 47">
                  <a:extLst>
                    <a:ext uri="{FF2B5EF4-FFF2-40B4-BE49-F238E27FC236}">
                      <a16:creationId xmlns:a16="http://schemas.microsoft.com/office/drawing/2014/main" id="{AEF728EA-07C9-4CAA-A93F-CCEA14A76CF9}"/>
                    </a:ext>
                  </a:extLst>
                </p:cNvPr>
                <p:cNvSpPr/>
                <p:nvPr/>
              </p:nvSpPr>
              <p:spPr bwMode="auto">
                <a:xfrm rot="1867196">
                  <a:off x="945274" y="282308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49" name="平行四边形 48">
                  <a:extLst>
                    <a:ext uri="{FF2B5EF4-FFF2-40B4-BE49-F238E27FC236}">
                      <a16:creationId xmlns:a16="http://schemas.microsoft.com/office/drawing/2014/main" id="{E174981B-3044-4078-AAC3-0ACFD2CFA0F7}"/>
                    </a:ext>
                  </a:extLst>
                </p:cNvPr>
                <p:cNvSpPr/>
                <p:nvPr/>
              </p:nvSpPr>
              <p:spPr bwMode="auto">
                <a:xfrm rot="1867196">
                  <a:off x="1092504" y="291033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0" name="平行四边形 49">
                  <a:extLst>
                    <a:ext uri="{FF2B5EF4-FFF2-40B4-BE49-F238E27FC236}">
                      <a16:creationId xmlns:a16="http://schemas.microsoft.com/office/drawing/2014/main" id="{772FD513-6916-4F79-838C-781B7A7D933D}"/>
                    </a:ext>
                  </a:extLst>
                </p:cNvPr>
                <p:cNvSpPr/>
                <p:nvPr/>
              </p:nvSpPr>
              <p:spPr bwMode="auto">
                <a:xfrm rot="1867196">
                  <a:off x="1238340" y="300355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1" name="平行四边形 50">
                  <a:extLst>
                    <a:ext uri="{FF2B5EF4-FFF2-40B4-BE49-F238E27FC236}">
                      <a16:creationId xmlns:a16="http://schemas.microsoft.com/office/drawing/2014/main" id="{64779FC3-388F-4C8A-BAAF-222B3AE59B9F}"/>
                    </a:ext>
                  </a:extLst>
                </p:cNvPr>
                <p:cNvSpPr/>
                <p:nvPr/>
              </p:nvSpPr>
              <p:spPr bwMode="auto">
                <a:xfrm rot="1867196">
                  <a:off x="1390333" y="309689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2" name="平行四边形 51">
                  <a:extLst>
                    <a:ext uri="{FF2B5EF4-FFF2-40B4-BE49-F238E27FC236}">
                      <a16:creationId xmlns:a16="http://schemas.microsoft.com/office/drawing/2014/main" id="{4AD7A5F7-9D79-452E-97B0-74D1141F7851}"/>
                    </a:ext>
                  </a:extLst>
                </p:cNvPr>
                <p:cNvSpPr/>
                <p:nvPr/>
              </p:nvSpPr>
              <p:spPr bwMode="auto">
                <a:xfrm rot="1867196">
                  <a:off x="1536169" y="318403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3" name="平行四边形 52">
                  <a:extLst>
                    <a:ext uri="{FF2B5EF4-FFF2-40B4-BE49-F238E27FC236}">
                      <a16:creationId xmlns:a16="http://schemas.microsoft.com/office/drawing/2014/main" id="{38651587-956A-4F1A-9DEA-B6FB991A523C}"/>
                    </a:ext>
                  </a:extLst>
                </p:cNvPr>
                <p:cNvSpPr/>
                <p:nvPr/>
              </p:nvSpPr>
              <p:spPr bwMode="auto">
                <a:xfrm rot="1867196">
                  <a:off x="1686369" y="327874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" name="平行四边形 53">
                  <a:extLst>
                    <a:ext uri="{FF2B5EF4-FFF2-40B4-BE49-F238E27FC236}">
                      <a16:creationId xmlns:a16="http://schemas.microsoft.com/office/drawing/2014/main" id="{22CC83A2-1E55-457B-82A1-D87D1ED94F4B}"/>
                    </a:ext>
                  </a:extLst>
                </p:cNvPr>
                <p:cNvSpPr/>
                <p:nvPr/>
              </p:nvSpPr>
              <p:spPr bwMode="auto">
                <a:xfrm rot="1867196">
                  <a:off x="1836570" y="337146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5" name="平行四边形 54">
                  <a:extLst>
                    <a:ext uri="{FF2B5EF4-FFF2-40B4-BE49-F238E27FC236}">
                      <a16:creationId xmlns:a16="http://schemas.microsoft.com/office/drawing/2014/main" id="{3E1BA64A-8BCD-406E-A4C3-A0C698E5EE46}"/>
                    </a:ext>
                  </a:extLst>
                </p:cNvPr>
                <p:cNvSpPr/>
                <p:nvPr/>
              </p:nvSpPr>
              <p:spPr bwMode="auto">
                <a:xfrm rot="1867196">
                  <a:off x="1989354" y="34678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6" name="平行四边形 55">
                  <a:extLst>
                    <a:ext uri="{FF2B5EF4-FFF2-40B4-BE49-F238E27FC236}">
                      <a16:creationId xmlns:a16="http://schemas.microsoft.com/office/drawing/2014/main" id="{64231BBE-450C-4D74-A6DD-5961B1539CF9}"/>
                    </a:ext>
                  </a:extLst>
                </p:cNvPr>
                <p:cNvSpPr/>
                <p:nvPr/>
              </p:nvSpPr>
              <p:spPr bwMode="auto">
                <a:xfrm rot="1867196">
                  <a:off x="2135191" y="355227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7" name="平行四边形 56">
                  <a:extLst>
                    <a:ext uri="{FF2B5EF4-FFF2-40B4-BE49-F238E27FC236}">
                      <a16:creationId xmlns:a16="http://schemas.microsoft.com/office/drawing/2014/main" id="{2D46EBD3-DB41-44F0-8FEE-0D6D6D2D0E36}"/>
                    </a:ext>
                  </a:extLst>
                </p:cNvPr>
                <p:cNvSpPr/>
                <p:nvPr/>
              </p:nvSpPr>
              <p:spPr bwMode="auto">
                <a:xfrm rot="1867196">
                  <a:off x="2291990" y="364548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8" name="平行四边形 57">
                  <a:extLst>
                    <a:ext uri="{FF2B5EF4-FFF2-40B4-BE49-F238E27FC236}">
                      <a16:creationId xmlns:a16="http://schemas.microsoft.com/office/drawing/2014/main" id="{C8F41608-5EFB-4C84-801D-861634D1C213}"/>
                    </a:ext>
                  </a:extLst>
                </p:cNvPr>
                <p:cNvSpPr/>
                <p:nvPr/>
              </p:nvSpPr>
              <p:spPr bwMode="auto">
                <a:xfrm rot="1867196">
                  <a:off x="1103270" y="27370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9" name="平行四边形 58">
                  <a:extLst>
                    <a:ext uri="{FF2B5EF4-FFF2-40B4-BE49-F238E27FC236}">
                      <a16:creationId xmlns:a16="http://schemas.microsoft.com/office/drawing/2014/main" id="{8971A612-3E43-43DB-AE62-8F232C2CB6DA}"/>
                    </a:ext>
                  </a:extLst>
                </p:cNvPr>
                <p:cNvSpPr/>
                <p:nvPr/>
              </p:nvSpPr>
              <p:spPr bwMode="auto">
                <a:xfrm rot="1867196">
                  <a:off x="1250500" y="28242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0" name="平行四边形 59">
                  <a:extLst>
                    <a:ext uri="{FF2B5EF4-FFF2-40B4-BE49-F238E27FC236}">
                      <a16:creationId xmlns:a16="http://schemas.microsoft.com/office/drawing/2014/main" id="{6760B818-9E7E-4060-8CAA-23651A55AF52}"/>
                    </a:ext>
                  </a:extLst>
                </p:cNvPr>
                <p:cNvSpPr/>
                <p:nvPr/>
              </p:nvSpPr>
              <p:spPr bwMode="auto">
                <a:xfrm rot="1867196">
                  <a:off x="1396336" y="291752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1" name="平行四边形 60">
                  <a:extLst>
                    <a:ext uri="{FF2B5EF4-FFF2-40B4-BE49-F238E27FC236}">
                      <a16:creationId xmlns:a16="http://schemas.microsoft.com/office/drawing/2014/main" id="{80A2685C-3E6C-46A9-A92A-7DE75A00EC79}"/>
                    </a:ext>
                  </a:extLst>
                </p:cNvPr>
                <p:cNvSpPr/>
                <p:nvPr/>
              </p:nvSpPr>
              <p:spPr bwMode="auto">
                <a:xfrm rot="1867196">
                  <a:off x="1548329" y="301085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2" name="平行四边形 61">
                  <a:extLst>
                    <a:ext uri="{FF2B5EF4-FFF2-40B4-BE49-F238E27FC236}">
                      <a16:creationId xmlns:a16="http://schemas.microsoft.com/office/drawing/2014/main" id="{5C6E5E00-616B-4B7A-A01B-15BA86FD528A}"/>
                    </a:ext>
                  </a:extLst>
                </p:cNvPr>
                <p:cNvSpPr/>
                <p:nvPr/>
              </p:nvSpPr>
              <p:spPr bwMode="auto">
                <a:xfrm rot="1867196">
                  <a:off x="1694165" y="309799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3" name="平行四边形 62">
                  <a:extLst>
                    <a:ext uri="{FF2B5EF4-FFF2-40B4-BE49-F238E27FC236}">
                      <a16:creationId xmlns:a16="http://schemas.microsoft.com/office/drawing/2014/main" id="{4EF41962-41A9-464A-88AD-E3486D511BC4}"/>
                    </a:ext>
                  </a:extLst>
                </p:cNvPr>
                <p:cNvSpPr/>
                <p:nvPr/>
              </p:nvSpPr>
              <p:spPr bwMode="auto">
                <a:xfrm rot="1867196">
                  <a:off x="1844365" y="319271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4" name="平行四边形 63">
                  <a:extLst>
                    <a:ext uri="{FF2B5EF4-FFF2-40B4-BE49-F238E27FC236}">
                      <a16:creationId xmlns:a16="http://schemas.microsoft.com/office/drawing/2014/main" id="{A17D2DEC-BD55-43E2-8C07-CF9ACBCAB4FD}"/>
                    </a:ext>
                  </a:extLst>
                </p:cNvPr>
                <p:cNvSpPr/>
                <p:nvPr/>
              </p:nvSpPr>
              <p:spPr bwMode="auto">
                <a:xfrm rot="1867196">
                  <a:off x="1994566" y="328542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5" name="平行四边形 64">
                  <a:extLst>
                    <a:ext uri="{FF2B5EF4-FFF2-40B4-BE49-F238E27FC236}">
                      <a16:creationId xmlns:a16="http://schemas.microsoft.com/office/drawing/2014/main" id="{6345F07B-650F-47D1-87B7-1CB7070FEB47}"/>
                    </a:ext>
                  </a:extLst>
                </p:cNvPr>
                <p:cNvSpPr/>
                <p:nvPr/>
              </p:nvSpPr>
              <p:spPr bwMode="auto">
                <a:xfrm rot="1867196">
                  <a:off x="2147350" y="338180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6" name="平行四边形 65">
                  <a:extLst>
                    <a:ext uri="{FF2B5EF4-FFF2-40B4-BE49-F238E27FC236}">
                      <a16:creationId xmlns:a16="http://schemas.microsoft.com/office/drawing/2014/main" id="{FA5F5827-6B34-4E3D-A1B8-52325CE4CCB4}"/>
                    </a:ext>
                  </a:extLst>
                </p:cNvPr>
                <p:cNvSpPr/>
                <p:nvPr/>
              </p:nvSpPr>
              <p:spPr bwMode="auto">
                <a:xfrm rot="1867196">
                  <a:off x="2293187" y="346624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7" name="平行四边形 66">
                  <a:extLst>
                    <a:ext uri="{FF2B5EF4-FFF2-40B4-BE49-F238E27FC236}">
                      <a16:creationId xmlns:a16="http://schemas.microsoft.com/office/drawing/2014/main" id="{32637207-C196-4B0E-BFB6-D64BD5B62C39}"/>
                    </a:ext>
                  </a:extLst>
                </p:cNvPr>
                <p:cNvSpPr/>
                <p:nvPr/>
              </p:nvSpPr>
              <p:spPr bwMode="auto">
                <a:xfrm rot="1867196">
                  <a:off x="2449986" y="355945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8" name="平行四边形 67">
                  <a:extLst>
                    <a:ext uri="{FF2B5EF4-FFF2-40B4-BE49-F238E27FC236}">
                      <a16:creationId xmlns:a16="http://schemas.microsoft.com/office/drawing/2014/main" id="{22CA24AD-3CE0-4884-B76E-C8026C74D804}"/>
                    </a:ext>
                  </a:extLst>
                </p:cNvPr>
                <p:cNvSpPr/>
                <p:nvPr/>
              </p:nvSpPr>
              <p:spPr bwMode="auto">
                <a:xfrm rot="1867196">
                  <a:off x="1258049" y="26555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69" name="平行四边形 68">
                  <a:extLst>
                    <a:ext uri="{FF2B5EF4-FFF2-40B4-BE49-F238E27FC236}">
                      <a16:creationId xmlns:a16="http://schemas.microsoft.com/office/drawing/2014/main" id="{067B3583-6D20-4007-9475-F2B260332BA7}"/>
                    </a:ext>
                  </a:extLst>
                </p:cNvPr>
                <p:cNvSpPr/>
                <p:nvPr/>
              </p:nvSpPr>
              <p:spPr bwMode="auto">
                <a:xfrm rot="1867196">
                  <a:off x="1405279" y="274280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0" name="平行四边形 69">
                  <a:extLst>
                    <a:ext uri="{FF2B5EF4-FFF2-40B4-BE49-F238E27FC236}">
                      <a16:creationId xmlns:a16="http://schemas.microsoft.com/office/drawing/2014/main" id="{F86725C8-1F25-4FA3-B3CF-DFEB6379A5E2}"/>
                    </a:ext>
                  </a:extLst>
                </p:cNvPr>
                <p:cNvSpPr/>
                <p:nvPr/>
              </p:nvSpPr>
              <p:spPr bwMode="auto">
                <a:xfrm rot="1867196">
                  <a:off x="1551115" y="283602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1" name="平行四边形 70">
                  <a:extLst>
                    <a:ext uri="{FF2B5EF4-FFF2-40B4-BE49-F238E27FC236}">
                      <a16:creationId xmlns:a16="http://schemas.microsoft.com/office/drawing/2014/main" id="{EB911870-BE10-463C-AA91-5F6D524A73CD}"/>
                    </a:ext>
                  </a:extLst>
                </p:cNvPr>
                <p:cNvSpPr/>
                <p:nvPr/>
              </p:nvSpPr>
              <p:spPr bwMode="auto">
                <a:xfrm rot="1867196">
                  <a:off x="1703108" y="292936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2" name="平行四边形 71">
                  <a:extLst>
                    <a:ext uri="{FF2B5EF4-FFF2-40B4-BE49-F238E27FC236}">
                      <a16:creationId xmlns:a16="http://schemas.microsoft.com/office/drawing/2014/main" id="{038A7533-40E5-4FB1-8A1F-B04CC6E50BE7}"/>
                    </a:ext>
                  </a:extLst>
                </p:cNvPr>
                <p:cNvSpPr/>
                <p:nvPr/>
              </p:nvSpPr>
              <p:spPr bwMode="auto">
                <a:xfrm rot="1867196">
                  <a:off x="1848944" y="301649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3" name="平行四边形 72">
                  <a:extLst>
                    <a:ext uri="{FF2B5EF4-FFF2-40B4-BE49-F238E27FC236}">
                      <a16:creationId xmlns:a16="http://schemas.microsoft.com/office/drawing/2014/main" id="{2FD981CA-9B67-49B5-AEEA-88B13D5909A5}"/>
                    </a:ext>
                  </a:extLst>
                </p:cNvPr>
                <p:cNvSpPr/>
                <p:nvPr/>
              </p:nvSpPr>
              <p:spPr bwMode="auto">
                <a:xfrm rot="1867196">
                  <a:off x="1999144" y="311121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4" name="平行四边形 73">
                  <a:extLst>
                    <a:ext uri="{FF2B5EF4-FFF2-40B4-BE49-F238E27FC236}">
                      <a16:creationId xmlns:a16="http://schemas.microsoft.com/office/drawing/2014/main" id="{067ACD02-CBBD-4C8B-8DFD-0FB15105ACE1}"/>
                    </a:ext>
                  </a:extLst>
                </p:cNvPr>
                <p:cNvSpPr/>
                <p:nvPr/>
              </p:nvSpPr>
              <p:spPr bwMode="auto">
                <a:xfrm rot="1867196">
                  <a:off x="2149345" y="320393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5" name="平行四边形 74">
                  <a:extLst>
                    <a:ext uri="{FF2B5EF4-FFF2-40B4-BE49-F238E27FC236}">
                      <a16:creationId xmlns:a16="http://schemas.microsoft.com/office/drawing/2014/main" id="{7A216D9E-7B46-4C4E-8C7D-C61766D3E55A}"/>
                    </a:ext>
                  </a:extLst>
                </p:cNvPr>
                <p:cNvSpPr/>
                <p:nvPr/>
              </p:nvSpPr>
              <p:spPr bwMode="auto">
                <a:xfrm rot="1867196">
                  <a:off x="2302129" y="330031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6" name="平行四边形 75">
                  <a:extLst>
                    <a:ext uri="{FF2B5EF4-FFF2-40B4-BE49-F238E27FC236}">
                      <a16:creationId xmlns:a16="http://schemas.microsoft.com/office/drawing/2014/main" id="{DE7A0534-AD19-4B0A-A74B-4865729B92B0}"/>
                    </a:ext>
                  </a:extLst>
                </p:cNvPr>
                <p:cNvSpPr/>
                <p:nvPr/>
              </p:nvSpPr>
              <p:spPr bwMode="auto">
                <a:xfrm rot="1867196">
                  <a:off x="2447966" y="33847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7" name="平行四边形 76">
                  <a:extLst>
                    <a:ext uri="{FF2B5EF4-FFF2-40B4-BE49-F238E27FC236}">
                      <a16:creationId xmlns:a16="http://schemas.microsoft.com/office/drawing/2014/main" id="{DB5775AE-B19C-47C6-9695-F8DDED258501}"/>
                    </a:ext>
                  </a:extLst>
                </p:cNvPr>
                <p:cNvSpPr/>
                <p:nvPr/>
              </p:nvSpPr>
              <p:spPr bwMode="auto">
                <a:xfrm rot="1867196">
                  <a:off x="2604765" y="347795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8" name="平行四边形 77">
                  <a:extLst>
                    <a:ext uri="{FF2B5EF4-FFF2-40B4-BE49-F238E27FC236}">
                      <a16:creationId xmlns:a16="http://schemas.microsoft.com/office/drawing/2014/main" id="{FAFB96D0-A9F7-4E8E-BCE6-458053CA81B1}"/>
                    </a:ext>
                  </a:extLst>
                </p:cNvPr>
                <p:cNvSpPr/>
                <p:nvPr/>
              </p:nvSpPr>
              <p:spPr bwMode="auto">
                <a:xfrm rot="1867196">
                  <a:off x="1409944" y="255348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79" name="平行四边形 78">
                  <a:extLst>
                    <a:ext uri="{FF2B5EF4-FFF2-40B4-BE49-F238E27FC236}">
                      <a16:creationId xmlns:a16="http://schemas.microsoft.com/office/drawing/2014/main" id="{E6A42C4D-111E-435D-8719-4D88F5D933F9}"/>
                    </a:ext>
                  </a:extLst>
                </p:cNvPr>
                <p:cNvSpPr/>
                <p:nvPr/>
              </p:nvSpPr>
              <p:spPr bwMode="auto">
                <a:xfrm rot="1867196">
                  <a:off x="1557174" y="264073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0" name="平行四边形 79">
                  <a:extLst>
                    <a:ext uri="{FF2B5EF4-FFF2-40B4-BE49-F238E27FC236}">
                      <a16:creationId xmlns:a16="http://schemas.microsoft.com/office/drawing/2014/main" id="{8125D6CE-0E66-4B53-BCED-1D824463D1D9}"/>
                    </a:ext>
                  </a:extLst>
                </p:cNvPr>
                <p:cNvSpPr/>
                <p:nvPr/>
              </p:nvSpPr>
              <p:spPr bwMode="auto">
                <a:xfrm rot="1867196">
                  <a:off x="1703010" y="273395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1" name="平行四边形 80">
                  <a:extLst>
                    <a:ext uri="{FF2B5EF4-FFF2-40B4-BE49-F238E27FC236}">
                      <a16:creationId xmlns:a16="http://schemas.microsoft.com/office/drawing/2014/main" id="{864AF93A-7049-41C4-B881-964C7F51C0E5}"/>
                    </a:ext>
                  </a:extLst>
                </p:cNvPr>
                <p:cNvSpPr/>
                <p:nvPr/>
              </p:nvSpPr>
              <p:spPr bwMode="auto">
                <a:xfrm rot="1867196">
                  <a:off x="1855003" y="282729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2" name="平行四边形 81">
                  <a:extLst>
                    <a:ext uri="{FF2B5EF4-FFF2-40B4-BE49-F238E27FC236}">
                      <a16:creationId xmlns:a16="http://schemas.microsoft.com/office/drawing/2014/main" id="{6068C4A6-B4F8-4394-BA8E-A05063B1DFC3}"/>
                    </a:ext>
                  </a:extLst>
                </p:cNvPr>
                <p:cNvSpPr/>
                <p:nvPr/>
              </p:nvSpPr>
              <p:spPr bwMode="auto">
                <a:xfrm rot="1867196">
                  <a:off x="2000839" y="291442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3" name="平行四边形 82">
                  <a:extLst>
                    <a:ext uri="{FF2B5EF4-FFF2-40B4-BE49-F238E27FC236}">
                      <a16:creationId xmlns:a16="http://schemas.microsoft.com/office/drawing/2014/main" id="{3AF392A9-1F39-4F40-8BC6-9F5E92B61DC7}"/>
                    </a:ext>
                  </a:extLst>
                </p:cNvPr>
                <p:cNvSpPr/>
                <p:nvPr/>
              </p:nvSpPr>
              <p:spPr bwMode="auto">
                <a:xfrm rot="1867196">
                  <a:off x="2151039" y="30091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4" name="平行四边形 83">
                  <a:extLst>
                    <a:ext uri="{FF2B5EF4-FFF2-40B4-BE49-F238E27FC236}">
                      <a16:creationId xmlns:a16="http://schemas.microsoft.com/office/drawing/2014/main" id="{8490DA02-6FD9-48EC-8D54-D8CDFC052250}"/>
                    </a:ext>
                  </a:extLst>
                </p:cNvPr>
                <p:cNvSpPr/>
                <p:nvPr/>
              </p:nvSpPr>
              <p:spPr bwMode="auto">
                <a:xfrm rot="1867196">
                  <a:off x="2301240" y="310185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5" name="平行四边形 84">
                  <a:extLst>
                    <a:ext uri="{FF2B5EF4-FFF2-40B4-BE49-F238E27FC236}">
                      <a16:creationId xmlns:a16="http://schemas.microsoft.com/office/drawing/2014/main" id="{540D9B2D-456A-4E80-B0DD-198984C4E7BB}"/>
                    </a:ext>
                  </a:extLst>
                </p:cNvPr>
                <p:cNvSpPr/>
                <p:nvPr/>
              </p:nvSpPr>
              <p:spPr bwMode="auto">
                <a:xfrm rot="1867196">
                  <a:off x="2454024" y="319824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6" name="平行四边形 85">
                  <a:extLst>
                    <a:ext uri="{FF2B5EF4-FFF2-40B4-BE49-F238E27FC236}">
                      <a16:creationId xmlns:a16="http://schemas.microsoft.com/office/drawing/2014/main" id="{6D9784A6-E843-4F2A-AF44-BE01783E0C02}"/>
                    </a:ext>
                  </a:extLst>
                </p:cNvPr>
                <p:cNvSpPr/>
                <p:nvPr/>
              </p:nvSpPr>
              <p:spPr bwMode="auto">
                <a:xfrm rot="1867196">
                  <a:off x="2599861" y="328267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7" name="平行四边形 86">
                  <a:extLst>
                    <a:ext uri="{FF2B5EF4-FFF2-40B4-BE49-F238E27FC236}">
                      <a16:creationId xmlns:a16="http://schemas.microsoft.com/office/drawing/2014/main" id="{C4A43AD4-51F1-4E9A-882A-2B8323C6761F}"/>
                    </a:ext>
                  </a:extLst>
                </p:cNvPr>
                <p:cNvSpPr/>
                <p:nvPr/>
              </p:nvSpPr>
              <p:spPr bwMode="auto">
                <a:xfrm rot="1867196">
                  <a:off x="2756660" y="3375883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8" name="平行四边形 87">
                  <a:extLst>
                    <a:ext uri="{FF2B5EF4-FFF2-40B4-BE49-F238E27FC236}">
                      <a16:creationId xmlns:a16="http://schemas.microsoft.com/office/drawing/2014/main" id="{211EFFA5-301F-470D-9372-534D2FD9A720}"/>
                    </a:ext>
                  </a:extLst>
                </p:cNvPr>
                <p:cNvSpPr/>
                <p:nvPr/>
              </p:nvSpPr>
              <p:spPr bwMode="auto">
                <a:xfrm rot="1867196">
                  <a:off x="1579522" y="246837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89" name="平行四边形 88">
                  <a:extLst>
                    <a:ext uri="{FF2B5EF4-FFF2-40B4-BE49-F238E27FC236}">
                      <a16:creationId xmlns:a16="http://schemas.microsoft.com/office/drawing/2014/main" id="{3703D303-3884-4478-AB23-D323BBB0E7EC}"/>
                    </a:ext>
                  </a:extLst>
                </p:cNvPr>
                <p:cNvSpPr/>
                <p:nvPr/>
              </p:nvSpPr>
              <p:spPr bwMode="auto">
                <a:xfrm rot="1867196">
                  <a:off x="1726752" y="255562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0" name="平行四边形 89">
                  <a:extLst>
                    <a:ext uri="{FF2B5EF4-FFF2-40B4-BE49-F238E27FC236}">
                      <a16:creationId xmlns:a16="http://schemas.microsoft.com/office/drawing/2014/main" id="{73BCA600-2B2C-4E93-8815-BC26CA73C044}"/>
                    </a:ext>
                  </a:extLst>
                </p:cNvPr>
                <p:cNvSpPr/>
                <p:nvPr/>
              </p:nvSpPr>
              <p:spPr bwMode="auto">
                <a:xfrm rot="1867196">
                  <a:off x="1872588" y="264884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1" name="平行四边形 90">
                  <a:extLst>
                    <a:ext uri="{FF2B5EF4-FFF2-40B4-BE49-F238E27FC236}">
                      <a16:creationId xmlns:a16="http://schemas.microsoft.com/office/drawing/2014/main" id="{E82F9471-B7E4-498C-826F-792EE63D3313}"/>
                    </a:ext>
                  </a:extLst>
                </p:cNvPr>
                <p:cNvSpPr/>
                <p:nvPr/>
              </p:nvSpPr>
              <p:spPr bwMode="auto">
                <a:xfrm rot="1867196">
                  <a:off x="2024581" y="274218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2" name="平行四边形 91">
                  <a:extLst>
                    <a:ext uri="{FF2B5EF4-FFF2-40B4-BE49-F238E27FC236}">
                      <a16:creationId xmlns:a16="http://schemas.microsoft.com/office/drawing/2014/main" id="{F50F5962-D07C-4C65-8E8B-2716BF506DFA}"/>
                    </a:ext>
                  </a:extLst>
                </p:cNvPr>
                <p:cNvSpPr/>
                <p:nvPr/>
              </p:nvSpPr>
              <p:spPr bwMode="auto">
                <a:xfrm rot="1867196">
                  <a:off x="2170417" y="282932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3" name="平行四边形 92">
                  <a:extLst>
                    <a:ext uri="{FF2B5EF4-FFF2-40B4-BE49-F238E27FC236}">
                      <a16:creationId xmlns:a16="http://schemas.microsoft.com/office/drawing/2014/main" id="{45BECB15-8546-437C-8BF1-7C09D521B263}"/>
                    </a:ext>
                  </a:extLst>
                </p:cNvPr>
                <p:cNvSpPr/>
                <p:nvPr/>
              </p:nvSpPr>
              <p:spPr bwMode="auto">
                <a:xfrm rot="1867196">
                  <a:off x="2320617" y="292403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4" name="平行四边形 93">
                  <a:extLst>
                    <a:ext uri="{FF2B5EF4-FFF2-40B4-BE49-F238E27FC236}">
                      <a16:creationId xmlns:a16="http://schemas.microsoft.com/office/drawing/2014/main" id="{FFF060DE-C842-4524-BDE2-F129A4EE09B4}"/>
                    </a:ext>
                  </a:extLst>
                </p:cNvPr>
                <p:cNvSpPr/>
                <p:nvPr/>
              </p:nvSpPr>
              <p:spPr bwMode="auto">
                <a:xfrm rot="1867196">
                  <a:off x="2468177" y="301321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5" name="平行四边形 94">
                  <a:extLst>
                    <a:ext uri="{FF2B5EF4-FFF2-40B4-BE49-F238E27FC236}">
                      <a16:creationId xmlns:a16="http://schemas.microsoft.com/office/drawing/2014/main" id="{6FE13603-FC3F-4399-BF47-AC3540024499}"/>
                    </a:ext>
                  </a:extLst>
                </p:cNvPr>
                <p:cNvSpPr/>
                <p:nvPr/>
              </p:nvSpPr>
              <p:spPr bwMode="auto">
                <a:xfrm rot="1867196">
                  <a:off x="2623602" y="3113137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6" name="平行四边形 95">
                  <a:extLst>
                    <a:ext uri="{FF2B5EF4-FFF2-40B4-BE49-F238E27FC236}">
                      <a16:creationId xmlns:a16="http://schemas.microsoft.com/office/drawing/2014/main" id="{6269290A-21F7-4572-8100-B4B844B2E3F4}"/>
                    </a:ext>
                  </a:extLst>
                </p:cNvPr>
                <p:cNvSpPr/>
                <p:nvPr/>
              </p:nvSpPr>
              <p:spPr bwMode="auto">
                <a:xfrm rot="1867196">
                  <a:off x="2769439" y="319756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7" name="平行四边形 96">
                  <a:extLst>
                    <a:ext uri="{FF2B5EF4-FFF2-40B4-BE49-F238E27FC236}">
                      <a16:creationId xmlns:a16="http://schemas.microsoft.com/office/drawing/2014/main" id="{28FEEBE4-83CA-4BAD-87C3-8D61D844F369}"/>
                    </a:ext>
                  </a:extLst>
                </p:cNvPr>
                <p:cNvSpPr/>
                <p:nvPr/>
              </p:nvSpPr>
              <p:spPr bwMode="auto">
                <a:xfrm rot="1867196">
                  <a:off x="2926238" y="3290778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8" name="平行四边形 97">
                  <a:extLst>
                    <a:ext uri="{FF2B5EF4-FFF2-40B4-BE49-F238E27FC236}">
                      <a16:creationId xmlns:a16="http://schemas.microsoft.com/office/drawing/2014/main" id="{7121557B-ED6D-4D64-A1B9-A45AE4D88930}"/>
                    </a:ext>
                  </a:extLst>
                </p:cNvPr>
                <p:cNvSpPr/>
                <p:nvPr/>
              </p:nvSpPr>
              <p:spPr bwMode="auto">
                <a:xfrm rot="1867196">
                  <a:off x="1735105" y="2374402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99" name="平行四边形 98">
                  <a:extLst>
                    <a:ext uri="{FF2B5EF4-FFF2-40B4-BE49-F238E27FC236}">
                      <a16:creationId xmlns:a16="http://schemas.microsoft.com/office/drawing/2014/main" id="{59E7B4A3-5C90-49FB-92FD-7B094173C3A1}"/>
                    </a:ext>
                  </a:extLst>
                </p:cNvPr>
                <p:cNvSpPr/>
                <p:nvPr/>
              </p:nvSpPr>
              <p:spPr bwMode="auto">
                <a:xfrm rot="1867196">
                  <a:off x="1882335" y="246734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0" name="平行四边形 99">
                  <a:extLst>
                    <a:ext uri="{FF2B5EF4-FFF2-40B4-BE49-F238E27FC236}">
                      <a16:creationId xmlns:a16="http://schemas.microsoft.com/office/drawing/2014/main" id="{7D076A46-E578-435E-97C6-FCF2A0F76B7D}"/>
                    </a:ext>
                  </a:extLst>
                </p:cNvPr>
                <p:cNvSpPr/>
                <p:nvPr/>
              </p:nvSpPr>
              <p:spPr bwMode="auto">
                <a:xfrm rot="1867196">
                  <a:off x="2028171" y="256057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1" name="平行四边形 100">
                  <a:extLst>
                    <a:ext uri="{FF2B5EF4-FFF2-40B4-BE49-F238E27FC236}">
                      <a16:creationId xmlns:a16="http://schemas.microsoft.com/office/drawing/2014/main" id="{5434244B-C32E-482E-9122-67CF2449413E}"/>
                    </a:ext>
                  </a:extLst>
                </p:cNvPr>
                <p:cNvSpPr/>
                <p:nvPr/>
              </p:nvSpPr>
              <p:spPr bwMode="auto">
                <a:xfrm rot="1867196">
                  <a:off x="2180164" y="265390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2" name="平行四边形 101">
                  <a:extLst>
                    <a:ext uri="{FF2B5EF4-FFF2-40B4-BE49-F238E27FC236}">
                      <a16:creationId xmlns:a16="http://schemas.microsoft.com/office/drawing/2014/main" id="{5A64DD9A-A93B-4D18-B5FF-07330340E428}"/>
                    </a:ext>
                  </a:extLst>
                </p:cNvPr>
                <p:cNvSpPr/>
                <p:nvPr/>
              </p:nvSpPr>
              <p:spPr bwMode="auto">
                <a:xfrm rot="1867196">
                  <a:off x="2326000" y="274104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3" name="平行四边形 102">
                  <a:extLst>
                    <a:ext uri="{FF2B5EF4-FFF2-40B4-BE49-F238E27FC236}">
                      <a16:creationId xmlns:a16="http://schemas.microsoft.com/office/drawing/2014/main" id="{3298F4D1-5DF0-4FAD-B269-9A001845EA11}"/>
                    </a:ext>
                  </a:extLst>
                </p:cNvPr>
                <p:cNvSpPr/>
                <p:nvPr/>
              </p:nvSpPr>
              <p:spPr bwMode="auto">
                <a:xfrm rot="1867196">
                  <a:off x="2476200" y="2835761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4" name="平行四边形 103">
                  <a:extLst>
                    <a:ext uri="{FF2B5EF4-FFF2-40B4-BE49-F238E27FC236}">
                      <a16:creationId xmlns:a16="http://schemas.microsoft.com/office/drawing/2014/main" id="{A6930F26-F156-45E0-96ED-285D7B91C53B}"/>
                    </a:ext>
                  </a:extLst>
                </p:cNvPr>
                <p:cNvSpPr/>
                <p:nvPr/>
              </p:nvSpPr>
              <p:spPr bwMode="auto">
                <a:xfrm rot="1867196">
                  <a:off x="2626401" y="292847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5" name="平行四边形 104">
                  <a:extLst>
                    <a:ext uri="{FF2B5EF4-FFF2-40B4-BE49-F238E27FC236}">
                      <a16:creationId xmlns:a16="http://schemas.microsoft.com/office/drawing/2014/main" id="{3614A037-FA7D-4C5E-9833-1CB7778CA9E7}"/>
                    </a:ext>
                  </a:extLst>
                </p:cNvPr>
                <p:cNvSpPr/>
                <p:nvPr/>
              </p:nvSpPr>
              <p:spPr bwMode="auto">
                <a:xfrm rot="1867196">
                  <a:off x="2779185" y="302485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6" name="平行四边形 105">
                  <a:extLst>
                    <a:ext uri="{FF2B5EF4-FFF2-40B4-BE49-F238E27FC236}">
                      <a16:creationId xmlns:a16="http://schemas.microsoft.com/office/drawing/2014/main" id="{295A5D76-8096-4E68-9983-15CA98C8B018}"/>
                    </a:ext>
                  </a:extLst>
                </p:cNvPr>
                <p:cNvSpPr/>
                <p:nvPr/>
              </p:nvSpPr>
              <p:spPr bwMode="auto">
                <a:xfrm rot="1867196">
                  <a:off x="2925022" y="310929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7" name="平行四边形 106">
                  <a:extLst>
                    <a:ext uri="{FF2B5EF4-FFF2-40B4-BE49-F238E27FC236}">
                      <a16:creationId xmlns:a16="http://schemas.microsoft.com/office/drawing/2014/main" id="{5BE27857-EFF6-407C-AFF1-F188B839F170}"/>
                    </a:ext>
                  </a:extLst>
                </p:cNvPr>
                <p:cNvSpPr/>
                <p:nvPr/>
              </p:nvSpPr>
              <p:spPr bwMode="auto">
                <a:xfrm rot="1867196">
                  <a:off x="3081821" y="320250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8" name="平行四边形 107">
                  <a:extLst>
                    <a:ext uri="{FF2B5EF4-FFF2-40B4-BE49-F238E27FC236}">
                      <a16:creationId xmlns:a16="http://schemas.microsoft.com/office/drawing/2014/main" id="{F4226831-5C47-463A-A13B-B7E284B3522E}"/>
                    </a:ext>
                  </a:extLst>
                </p:cNvPr>
                <p:cNvSpPr/>
                <p:nvPr/>
              </p:nvSpPr>
              <p:spPr bwMode="auto">
                <a:xfrm rot="1867196">
                  <a:off x="1893228" y="228900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09" name="平行四边形 108">
                  <a:extLst>
                    <a:ext uri="{FF2B5EF4-FFF2-40B4-BE49-F238E27FC236}">
                      <a16:creationId xmlns:a16="http://schemas.microsoft.com/office/drawing/2014/main" id="{5FB2E699-E41B-4AF4-BDA9-3256D65A9122}"/>
                    </a:ext>
                  </a:extLst>
                </p:cNvPr>
                <p:cNvSpPr/>
                <p:nvPr/>
              </p:nvSpPr>
              <p:spPr bwMode="auto">
                <a:xfrm rot="1867196">
                  <a:off x="2050460" y="237112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0" name="平行四边形 109">
                  <a:extLst>
                    <a:ext uri="{FF2B5EF4-FFF2-40B4-BE49-F238E27FC236}">
                      <a16:creationId xmlns:a16="http://schemas.microsoft.com/office/drawing/2014/main" id="{8F03D4F1-15D6-4B03-8CD5-9747E91BE0F4}"/>
                    </a:ext>
                  </a:extLst>
                </p:cNvPr>
                <p:cNvSpPr/>
                <p:nvPr/>
              </p:nvSpPr>
              <p:spPr bwMode="auto">
                <a:xfrm rot="1867196">
                  <a:off x="2196296" y="246434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1" name="平行四边形 110">
                  <a:extLst>
                    <a:ext uri="{FF2B5EF4-FFF2-40B4-BE49-F238E27FC236}">
                      <a16:creationId xmlns:a16="http://schemas.microsoft.com/office/drawing/2014/main" id="{76347C8D-A6B8-4CDE-9032-0954BD0C38EB}"/>
                    </a:ext>
                  </a:extLst>
                </p:cNvPr>
                <p:cNvSpPr/>
                <p:nvPr/>
              </p:nvSpPr>
              <p:spPr bwMode="auto">
                <a:xfrm rot="1867196">
                  <a:off x="2348289" y="255768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2" name="平行四边形 111">
                  <a:extLst>
                    <a:ext uri="{FF2B5EF4-FFF2-40B4-BE49-F238E27FC236}">
                      <a16:creationId xmlns:a16="http://schemas.microsoft.com/office/drawing/2014/main" id="{B40DD039-3A80-4BF8-808E-EA2812397CC3}"/>
                    </a:ext>
                  </a:extLst>
                </p:cNvPr>
                <p:cNvSpPr/>
                <p:nvPr/>
              </p:nvSpPr>
              <p:spPr bwMode="auto">
                <a:xfrm rot="1867196">
                  <a:off x="2494125" y="2644819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3" name="平行四边形 112">
                  <a:extLst>
                    <a:ext uri="{FF2B5EF4-FFF2-40B4-BE49-F238E27FC236}">
                      <a16:creationId xmlns:a16="http://schemas.microsoft.com/office/drawing/2014/main" id="{86ED0498-0C06-488E-8FE9-79F4685A8234}"/>
                    </a:ext>
                  </a:extLst>
                </p:cNvPr>
                <p:cNvSpPr/>
                <p:nvPr/>
              </p:nvSpPr>
              <p:spPr bwMode="auto">
                <a:xfrm rot="1867196">
                  <a:off x="2644325" y="2739536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4" name="平行四边形 113">
                  <a:extLst>
                    <a:ext uri="{FF2B5EF4-FFF2-40B4-BE49-F238E27FC236}">
                      <a16:creationId xmlns:a16="http://schemas.microsoft.com/office/drawing/2014/main" id="{DA66FDC8-F62A-4606-BA6D-AD71A44FB951}"/>
                    </a:ext>
                  </a:extLst>
                </p:cNvPr>
                <p:cNvSpPr/>
                <p:nvPr/>
              </p:nvSpPr>
              <p:spPr bwMode="auto">
                <a:xfrm rot="1867196">
                  <a:off x="2794526" y="2832250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5" name="平行四边形 114">
                  <a:extLst>
                    <a:ext uri="{FF2B5EF4-FFF2-40B4-BE49-F238E27FC236}">
                      <a16:creationId xmlns:a16="http://schemas.microsoft.com/office/drawing/2014/main" id="{DD2B5858-7409-4221-B31B-46F2B98A5E68}"/>
                    </a:ext>
                  </a:extLst>
                </p:cNvPr>
                <p:cNvSpPr/>
                <p:nvPr/>
              </p:nvSpPr>
              <p:spPr bwMode="auto">
                <a:xfrm rot="1867196">
                  <a:off x="2947310" y="2928634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6" name="平行四边形 115">
                  <a:extLst>
                    <a:ext uri="{FF2B5EF4-FFF2-40B4-BE49-F238E27FC236}">
                      <a16:creationId xmlns:a16="http://schemas.microsoft.com/office/drawing/2014/main" id="{2B28E0BB-578B-4DCA-B0F5-8A71C7B6870E}"/>
                    </a:ext>
                  </a:extLst>
                </p:cNvPr>
                <p:cNvSpPr/>
                <p:nvPr/>
              </p:nvSpPr>
              <p:spPr bwMode="auto">
                <a:xfrm rot="1867196">
                  <a:off x="3093147" y="301306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117" name="平行四边形 116">
                  <a:extLst>
                    <a:ext uri="{FF2B5EF4-FFF2-40B4-BE49-F238E27FC236}">
                      <a16:creationId xmlns:a16="http://schemas.microsoft.com/office/drawing/2014/main" id="{1DAC1BEC-A327-4D66-B89E-C366182AB9E3}"/>
                    </a:ext>
                  </a:extLst>
                </p:cNvPr>
                <p:cNvSpPr/>
                <p:nvPr/>
              </p:nvSpPr>
              <p:spPr bwMode="auto">
                <a:xfrm rot="1867196">
                  <a:off x="3249946" y="3106275"/>
                  <a:ext cx="185294" cy="109776"/>
                </a:xfrm>
                <a:prstGeom prst="parallelogram">
                  <a:avLst>
                    <a:gd name="adj" fmla="val 56632"/>
                  </a:avLst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1" eaLnBrk="0" hangingPunct="0"/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</p:grpSp>
      </p:grpSp>
      <p:sp>
        <p:nvSpPr>
          <p:cNvPr id="237" name="文本框 236">
            <a:extLst>
              <a:ext uri="{FF2B5EF4-FFF2-40B4-BE49-F238E27FC236}">
                <a16:creationId xmlns:a16="http://schemas.microsoft.com/office/drawing/2014/main" id="{B35E5B38-AC6F-4E26-8660-197382F4984E}"/>
              </a:ext>
            </a:extLst>
          </p:cNvPr>
          <p:cNvSpPr txBox="1"/>
          <p:nvPr/>
        </p:nvSpPr>
        <p:spPr>
          <a:xfrm rot="19794786">
            <a:off x="2579303" y="4477030"/>
            <a:ext cx="1599521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+mj-lt"/>
                <a:cs typeface="times" panose="02020603050405020304" pitchFamily="18" charset="0"/>
              </a:rPr>
              <a:t>Passive RIS</a:t>
            </a:r>
            <a:endParaRPr lang="zh-CN" altLang="en-US" sz="1400" b="1" dirty="0">
              <a:solidFill>
                <a:srgbClr val="0000FF"/>
              </a:solidFill>
              <a:latin typeface="+mj-lt"/>
              <a:cs typeface="times" panose="02020603050405020304" pitchFamily="18" charset="0"/>
            </a:endParaRPr>
          </a:p>
        </p:txBody>
      </p:sp>
      <p:sp>
        <p:nvSpPr>
          <p:cNvPr id="262" name="矩形 261">
            <a:extLst>
              <a:ext uri="{FF2B5EF4-FFF2-40B4-BE49-F238E27FC236}">
                <a16:creationId xmlns:a16="http://schemas.microsoft.com/office/drawing/2014/main" id="{6989873B-D4B9-4F17-8542-7B0C3994CE95}"/>
              </a:ext>
            </a:extLst>
          </p:cNvPr>
          <p:cNvSpPr/>
          <p:nvPr/>
        </p:nvSpPr>
        <p:spPr bwMode="auto">
          <a:xfrm>
            <a:off x="1778107" y="5333689"/>
            <a:ext cx="1335097" cy="1010692"/>
          </a:xfrm>
          <a:prstGeom prst="rect">
            <a:avLst/>
          </a:prstGeom>
          <a:solidFill>
            <a:srgbClr val="FFC000">
              <a:alpha val="23000"/>
            </a:srgb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3" name="箭头: 下 328">
            <a:extLst>
              <a:ext uri="{FF2B5EF4-FFF2-40B4-BE49-F238E27FC236}">
                <a16:creationId xmlns:a16="http://schemas.microsoft.com/office/drawing/2014/main" id="{88509316-C699-48BD-ACDD-2C287305A260}"/>
              </a:ext>
            </a:extLst>
          </p:cNvPr>
          <p:cNvSpPr/>
          <p:nvPr/>
        </p:nvSpPr>
        <p:spPr bwMode="auto">
          <a:xfrm rot="16200000">
            <a:off x="1605335" y="5529414"/>
            <a:ext cx="144889" cy="434605"/>
          </a:xfrm>
          <a:prstGeom prst="downArrow">
            <a:avLst/>
          </a:prstGeom>
          <a:solidFill>
            <a:srgbClr val="7030A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4" name="箭头: 下 329">
            <a:extLst>
              <a:ext uri="{FF2B5EF4-FFF2-40B4-BE49-F238E27FC236}">
                <a16:creationId xmlns:a16="http://schemas.microsoft.com/office/drawing/2014/main" id="{9004E062-C139-4A1C-B97F-C877D8A154FE}"/>
              </a:ext>
            </a:extLst>
          </p:cNvPr>
          <p:cNvSpPr/>
          <p:nvPr/>
        </p:nvSpPr>
        <p:spPr bwMode="auto">
          <a:xfrm rot="5400000">
            <a:off x="1596478" y="5792798"/>
            <a:ext cx="140107" cy="434604"/>
          </a:xfrm>
          <a:prstGeom prst="downArrow">
            <a:avLst/>
          </a:prstGeom>
          <a:solidFill>
            <a:srgbClr val="7030A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93A70145-70D2-44C5-A031-45DE9F6444A6}"/>
              </a:ext>
            </a:extLst>
          </p:cNvPr>
          <p:cNvSpPr txBox="1"/>
          <p:nvPr/>
        </p:nvSpPr>
        <p:spPr>
          <a:xfrm>
            <a:off x="1269802" y="5441124"/>
            <a:ext cx="659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ECDF0C3E-860B-4468-989C-D5823BFA0C69}"/>
              </a:ext>
            </a:extLst>
          </p:cNvPr>
          <p:cNvSpPr txBox="1"/>
          <p:nvPr/>
        </p:nvSpPr>
        <p:spPr>
          <a:xfrm>
            <a:off x="1189367" y="6000174"/>
            <a:ext cx="822427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矩形 266">
            <a:extLst>
              <a:ext uri="{FF2B5EF4-FFF2-40B4-BE49-F238E27FC236}">
                <a16:creationId xmlns:a16="http://schemas.microsoft.com/office/drawing/2014/main" id="{FA26E80B-D165-4A1F-8640-1AEF3449402B}"/>
              </a:ext>
            </a:extLst>
          </p:cNvPr>
          <p:cNvSpPr/>
          <p:nvPr/>
        </p:nvSpPr>
        <p:spPr bwMode="auto">
          <a:xfrm>
            <a:off x="2037494" y="5496823"/>
            <a:ext cx="948618" cy="75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68" name="直接连接符 267">
            <a:extLst>
              <a:ext uri="{FF2B5EF4-FFF2-40B4-BE49-F238E27FC236}">
                <a16:creationId xmlns:a16="http://schemas.microsoft.com/office/drawing/2014/main" id="{BEF420CE-BDEE-4B81-9320-501906E5CB34}"/>
              </a:ext>
            </a:extLst>
          </p:cNvPr>
          <p:cNvCxnSpPr/>
          <p:nvPr/>
        </p:nvCxnSpPr>
        <p:spPr bwMode="auto">
          <a:xfrm>
            <a:off x="1936620" y="5497666"/>
            <a:ext cx="0" cy="7516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443C84FC-870E-4DC1-A962-0B9F485D55AD}"/>
              </a:ext>
            </a:extLst>
          </p:cNvPr>
          <p:cNvCxnSpPr/>
          <p:nvPr/>
        </p:nvCxnSpPr>
        <p:spPr bwMode="auto">
          <a:xfrm>
            <a:off x="2037492" y="5566615"/>
            <a:ext cx="3960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ED47590D-C079-43DC-8D2A-1D49C675B5BD}"/>
              </a:ext>
            </a:extLst>
          </p:cNvPr>
          <p:cNvCxnSpPr/>
          <p:nvPr/>
        </p:nvCxnSpPr>
        <p:spPr bwMode="auto">
          <a:xfrm>
            <a:off x="2434113" y="5566615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1" name="直接连接符 270">
            <a:extLst>
              <a:ext uri="{FF2B5EF4-FFF2-40B4-BE49-F238E27FC236}">
                <a16:creationId xmlns:a16="http://schemas.microsoft.com/office/drawing/2014/main" id="{F2CCD118-3475-4A23-9B3F-52B4078B7BE8}"/>
              </a:ext>
            </a:extLst>
          </p:cNvPr>
          <p:cNvCxnSpPr/>
          <p:nvPr/>
        </p:nvCxnSpPr>
        <p:spPr bwMode="auto">
          <a:xfrm>
            <a:off x="2234457" y="5566615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2" name="直接连接符 271">
            <a:extLst>
              <a:ext uri="{FF2B5EF4-FFF2-40B4-BE49-F238E27FC236}">
                <a16:creationId xmlns:a16="http://schemas.microsoft.com/office/drawing/2014/main" id="{AC93DC4C-3B02-444B-9583-368A20FA2BC7}"/>
              </a:ext>
            </a:extLst>
          </p:cNvPr>
          <p:cNvCxnSpPr/>
          <p:nvPr/>
        </p:nvCxnSpPr>
        <p:spPr bwMode="auto">
          <a:xfrm>
            <a:off x="2158400" y="5789956"/>
            <a:ext cx="1498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37864B5E-0027-42E2-9B59-16EBF018EEC6}"/>
              </a:ext>
            </a:extLst>
          </p:cNvPr>
          <p:cNvCxnSpPr/>
          <p:nvPr/>
        </p:nvCxnSpPr>
        <p:spPr bwMode="auto">
          <a:xfrm>
            <a:off x="2157491" y="5850901"/>
            <a:ext cx="1498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951F9C71-98D8-404A-8C34-DE3916B9F5A4}"/>
              </a:ext>
            </a:extLst>
          </p:cNvPr>
          <p:cNvCxnSpPr>
            <a:endCxn id="277" idx="0"/>
          </p:cNvCxnSpPr>
          <p:nvPr/>
        </p:nvCxnSpPr>
        <p:spPr bwMode="auto">
          <a:xfrm>
            <a:off x="2234457" y="5850411"/>
            <a:ext cx="0" cy="8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5" name="直接箭头连接符 274">
            <a:extLst>
              <a:ext uri="{FF2B5EF4-FFF2-40B4-BE49-F238E27FC236}">
                <a16:creationId xmlns:a16="http://schemas.microsoft.com/office/drawing/2014/main" id="{37D51677-C071-44ED-97B7-99A8AE8ABC54}"/>
              </a:ext>
            </a:extLst>
          </p:cNvPr>
          <p:cNvCxnSpPr/>
          <p:nvPr/>
        </p:nvCxnSpPr>
        <p:spPr bwMode="auto">
          <a:xfrm flipV="1">
            <a:off x="2157491" y="5702965"/>
            <a:ext cx="163252" cy="218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" name="直接连接符 275">
            <a:extLst>
              <a:ext uri="{FF2B5EF4-FFF2-40B4-BE49-F238E27FC236}">
                <a16:creationId xmlns:a16="http://schemas.microsoft.com/office/drawing/2014/main" id="{3152257C-80D8-4377-A1A4-7F99B059F52F}"/>
              </a:ext>
            </a:extLst>
          </p:cNvPr>
          <p:cNvCxnSpPr/>
          <p:nvPr/>
        </p:nvCxnSpPr>
        <p:spPr bwMode="auto">
          <a:xfrm>
            <a:off x="2140299" y="6185993"/>
            <a:ext cx="2938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7" name="矩形 276">
            <a:extLst>
              <a:ext uri="{FF2B5EF4-FFF2-40B4-BE49-F238E27FC236}">
                <a16:creationId xmlns:a16="http://schemas.microsoft.com/office/drawing/2014/main" id="{396F7DA7-43C1-4C97-BE51-6987F2742090}"/>
              </a:ext>
            </a:extLst>
          </p:cNvPr>
          <p:cNvSpPr/>
          <p:nvPr/>
        </p:nvSpPr>
        <p:spPr bwMode="auto">
          <a:xfrm>
            <a:off x="2199418" y="5934013"/>
            <a:ext cx="70079" cy="1633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6E304E7C-652D-4B57-B1BE-9A14C1A372FA}"/>
              </a:ext>
            </a:extLst>
          </p:cNvPr>
          <p:cNvCxnSpPr/>
          <p:nvPr/>
        </p:nvCxnSpPr>
        <p:spPr bwMode="auto">
          <a:xfrm>
            <a:off x="2234457" y="6097404"/>
            <a:ext cx="0" cy="8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9" name="任意多边形: 形状 326">
            <a:extLst>
              <a:ext uri="{FF2B5EF4-FFF2-40B4-BE49-F238E27FC236}">
                <a16:creationId xmlns:a16="http://schemas.microsoft.com/office/drawing/2014/main" id="{1ED1424E-D0B0-416E-B033-4C86FAC8C908}"/>
              </a:ext>
            </a:extLst>
          </p:cNvPr>
          <p:cNvSpPr/>
          <p:nvPr/>
        </p:nvSpPr>
        <p:spPr>
          <a:xfrm rot="5400000">
            <a:off x="2341118" y="5838736"/>
            <a:ext cx="178467" cy="69951"/>
          </a:xfrm>
          <a:custGeom>
            <a:avLst/>
            <a:gdLst>
              <a:gd name="connsiteX0" fmla="*/ 18570 w 2178209"/>
              <a:gd name="connsiteY0" fmla="*/ 1015500 h 1888568"/>
              <a:gd name="connsiteX1" fmla="*/ 18570 w 2178209"/>
              <a:gd name="connsiteY1" fmla="*/ 932791 h 1888568"/>
              <a:gd name="connsiteX2" fmla="*/ 211559 w 2178209"/>
              <a:gd name="connsiteY2" fmla="*/ 27581 h 1888568"/>
              <a:gd name="connsiteX3" fmla="*/ 395358 w 2178209"/>
              <a:gd name="connsiteY3" fmla="*/ 1870165 h 1888568"/>
              <a:gd name="connsiteX4" fmla="*/ 560778 w 2178209"/>
              <a:gd name="connsiteY4" fmla="*/ 59745 h 1888568"/>
              <a:gd name="connsiteX5" fmla="*/ 799716 w 2178209"/>
              <a:gd name="connsiteY5" fmla="*/ 1847191 h 1888568"/>
              <a:gd name="connsiteX6" fmla="*/ 951350 w 2178209"/>
              <a:gd name="connsiteY6" fmla="*/ 45960 h 1888568"/>
              <a:gd name="connsiteX7" fmla="*/ 1199479 w 2178209"/>
              <a:gd name="connsiteY7" fmla="*/ 1888545 h 1888568"/>
              <a:gd name="connsiteX8" fmla="*/ 1305163 w 2178209"/>
              <a:gd name="connsiteY8" fmla="*/ 11 h 1888568"/>
              <a:gd name="connsiteX9" fmla="*/ 1571672 w 2178209"/>
              <a:gd name="connsiteY9" fmla="*/ 1856381 h 1888568"/>
              <a:gd name="connsiteX10" fmla="*/ 1783041 w 2178209"/>
              <a:gd name="connsiteY10" fmla="*/ 9201 h 1888568"/>
              <a:gd name="connsiteX11" fmla="*/ 1980625 w 2178209"/>
              <a:gd name="connsiteY11" fmla="*/ 1856381 h 1888568"/>
              <a:gd name="connsiteX12" fmla="*/ 2178209 w 2178209"/>
              <a:gd name="connsiteY12" fmla="*/ 813321 h 18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8209" h="1888568">
                <a:moveTo>
                  <a:pt x="18570" y="1015500"/>
                </a:moveTo>
                <a:cubicBezTo>
                  <a:pt x="2487" y="1056472"/>
                  <a:pt x="-13595" y="1097444"/>
                  <a:pt x="18570" y="932791"/>
                </a:cubicBezTo>
                <a:cubicBezTo>
                  <a:pt x="50735" y="768138"/>
                  <a:pt x="148761" y="-128648"/>
                  <a:pt x="211559" y="27581"/>
                </a:cubicBezTo>
                <a:cubicBezTo>
                  <a:pt x="274357" y="183810"/>
                  <a:pt x="337155" y="1864804"/>
                  <a:pt x="395358" y="1870165"/>
                </a:cubicBezTo>
                <a:cubicBezTo>
                  <a:pt x="453561" y="1875526"/>
                  <a:pt x="493385" y="63574"/>
                  <a:pt x="560778" y="59745"/>
                </a:cubicBezTo>
                <a:cubicBezTo>
                  <a:pt x="628171" y="55916"/>
                  <a:pt x="734621" y="1849488"/>
                  <a:pt x="799716" y="1847191"/>
                </a:cubicBezTo>
                <a:cubicBezTo>
                  <a:pt x="864811" y="1844894"/>
                  <a:pt x="884723" y="39068"/>
                  <a:pt x="951350" y="45960"/>
                </a:cubicBezTo>
                <a:cubicBezTo>
                  <a:pt x="1017977" y="52852"/>
                  <a:pt x="1140510" y="1896203"/>
                  <a:pt x="1199479" y="1888545"/>
                </a:cubicBezTo>
                <a:cubicBezTo>
                  <a:pt x="1258448" y="1880887"/>
                  <a:pt x="1243131" y="5372"/>
                  <a:pt x="1305163" y="11"/>
                </a:cubicBezTo>
                <a:cubicBezTo>
                  <a:pt x="1367195" y="-5350"/>
                  <a:pt x="1492026" y="1854849"/>
                  <a:pt x="1571672" y="1856381"/>
                </a:cubicBezTo>
                <a:cubicBezTo>
                  <a:pt x="1651318" y="1857913"/>
                  <a:pt x="1714882" y="9201"/>
                  <a:pt x="1783041" y="9201"/>
                </a:cubicBezTo>
                <a:cubicBezTo>
                  <a:pt x="1851200" y="9201"/>
                  <a:pt x="1914764" y="1722361"/>
                  <a:pt x="1980625" y="1856381"/>
                </a:cubicBezTo>
                <a:cubicBezTo>
                  <a:pt x="2046486" y="1990401"/>
                  <a:pt x="2121538" y="1002481"/>
                  <a:pt x="2178209" y="813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4"/>
          </a:p>
        </p:txBody>
      </p: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BF2DAEF9-3DD2-4C28-9220-70C03C2B3E89}"/>
              </a:ext>
            </a:extLst>
          </p:cNvPr>
          <p:cNvCxnSpPr/>
          <p:nvPr/>
        </p:nvCxnSpPr>
        <p:spPr bwMode="auto">
          <a:xfrm>
            <a:off x="2433514" y="5962653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1" name="文本框 280">
            <a:extLst>
              <a:ext uri="{FF2B5EF4-FFF2-40B4-BE49-F238E27FC236}">
                <a16:creationId xmlns:a16="http://schemas.microsoft.com/office/drawing/2014/main" id="{C14A139E-1475-43C7-BF2D-E8D20833F4CE}"/>
              </a:ext>
            </a:extLst>
          </p:cNvPr>
          <p:cNvSpPr txBox="1"/>
          <p:nvPr/>
        </p:nvSpPr>
        <p:spPr>
          <a:xfrm>
            <a:off x="1707919" y="5251572"/>
            <a:ext cx="67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0686A274-84E8-4C43-8264-3024572AD13B}"/>
              </a:ext>
            </a:extLst>
          </p:cNvPr>
          <p:cNvSpPr txBox="1"/>
          <p:nvPr/>
        </p:nvSpPr>
        <p:spPr>
          <a:xfrm>
            <a:off x="2382189" y="5531666"/>
            <a:ext cx="698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phase- shift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3" name="组合 282">
            <a:extLst>
              <a:ext uri="{FF2B5EF4-FFF2-40B4-BE49-F238E27FC236}">
                <a16:creationId xmlns:a16="http://schemas.microsoft.com/office/drawing/2014/main" id="{17963624-08CB-4FBB-8FE0-597B6C5BF6D2}"/>
              </a:ext>
            </a:extLst>
          </p:cNvPr>
          <p:cNvGrpSpPr/>
          <p:nvPr/>
        </p:nvGrpSpPr>
        <p:grpSpPr>
          <a:xfrm rot="5400000">
            <a:off x="2067280" y="6163005"/>
            <a:ext cx="91427" cy="45980"/>
            <a:chOff x="2114917" y="6391204"/>
            <a:chExt cx="116791" cy="59055"/>
          </a:xfrm>
        </p:grpSpPr>
        <p:cxnSp>
          <p:nvCxnSpPr>
            <p:cNvPr id="284" name="直接连接符 283">
              <a:extLst>
                <a:ext uri="{FF2B5EF4-FFF2-40B4-BE49-F238E27FC236}">
                  <a16:creationId xmlns:a16="http://schemas.microsoft.com/office/drawing/2014/main" id="{14F95AA4-8C44-4053-9503-E57ED43A0F32}"/>
                </a:ext>
              </a:extLst>
            </p:cNvPr>
            <p:cNvCxnSpPr/>
            <p:nvPr/>
          </p:nvCxnSpPr>
          <p:spPr bwMode="auto">
            <a:xfrm>
              <a:off x="2114917" y="6391204"/>
              <a:ext cx="1167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5" name="直接连接符 284">
              <a:extLst>
                <a:ext uri="{FF2B5EF4-FFF2-40B4-BE49-F238E27FC236}">
                  <a16:creationId xmlns:a16="http://schemas.microsoft.com/office/drawing/2014/main" id="{A4436AAF-4078-4FB0-B7F9-831087B00FBA}"/>
                </a:ext>
              </a:extLst>
            </p:cNvPr>
            <p:cNvCxnSpPr/>
            <p:nvPr/>
          </p:nvCxnSpPr>
          <p:spPr bwMode="auto">
            <a:xfrm>
              <a:off x="2139656" y="6420731"/>
              <a:ext cx="698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6" name="直接连接符 285">
              <a:extLst>
                <a:ext uri="{FF2B5EF4-FFF2-40B4-BE49-F238E27FC236}">
                  <a16:creationId xmlns:a16="http://schemas.microsoft.com/office/drawing/2014/main" id="{AC9E5344-7E5F-4867-B79D-9D6FFE3807E0}"/>
                </a:ext>
              </a:extLst>
            </p:cNvPr>
            <p:cNvCxnSpPr/>
            <p:nvPr/>
          </p:nvCxnSpPr>
          <p:spPr bwMode="auto">
            <a:xfrm>
              <a:off x="2156695" y="6450259"/>
              <a:ext cx="378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93" name="直接连接符 292">
            <a:extLst>
              <a:ext uri="{FF2B5EF4-FFF2-40B4-BE49-F238E27FC236}">
                <a16:creationId xmlns:a16="http://schemas.microsoft.com/office/drawing/2014/main" id="{12D8FA67-AE62-4615-BBCE-FFF556E83CED}"/>
              </a:ext>
            </a:extLst>
          </p:cNvPr>
          <p:cNvCxnSpPr>
            <a:cxnSpLocks/>
            <a:endCxn id="267" idx="1"/>
          </p:cNvCxnSpPr>
          <p:nvPr/>
        </p:nvCxnSpPr>
        <p:spPr bwMode="auto">
          <a:xfrm>
            <a:off x="1941994" y="5876070"/>
            <a:ext cx="95500" cy="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9" name="直接连接符 318">
            <a:extLst>
              <a:ext uri="{FF2B5EF4-FFF2-40B4-BE49-F238E27FC236}">
                <a16:creationId xmlns:a16="http://schemas.microsoft.com/office/drawing/2014/main" id="{0DBDF5A5-E827-4901-9C73-73B457C1C8CA}"/>
              </a:ext>
            </a:extLst>
          </p:cNvPr>
          <p:cNvCxnSpPr>
            <a:stCxn id="27" idx="5"/>
          </p:cNvCxnSpPr>
          <p:nvPr/>
        </p:nvCxnSpPr>
        <p:spPr bwMode="auto">
          <a:xfrm flipH="1">
            <a:off x="1794479" y="4881460"/>
            <a:ext cx="502346" cy="4450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0" name="直接连接符 319">
            <a:extLst>
              <a:ext uri="{FF2B5EF4-FFF2-40B4-BE49-F238E27FC236}">
                <a16:creationId xmlns:a16="http://schemas.microsoft.com/office/drawing/2014/main" id="{E6F53290-8676-4B59-B644-D12C9FF9E385}"/>
              </a:ext>
            </a:extLst>
          </p:cNvPr>
          <p:cNvCxnSpPr/>
          <p:nvPr/>
        </p:nvCxnSpPr>
        <p:spPr bwMode="auto">
          <a:xfrm>
            <a:off x="2421421" y="4911914"/>
            <a:ext cx="659010" cy="4185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25" name="组合 324">
            <a:extLst>
              <a:ext uri="{FF2B5EF4-FFF2-40B4-BE49-F238E27FC236}">
                <a16:creationId xmlns:a16="http://schemas.microsoft.com/office/drawing/2014/main" id="{848EBABB-40EB-48C8-987A-4B0388DD7C68}"/>
              </a:ext>
            </a:extLst>
          </p:cNvPr>
          <p:cNvGrpSpPr/>
          <p:nvPr/>
        </p:nvGrpSpPr>
        <p:grpSpPr>
          <a:xfrm rot="12278456">
            <a:off x="1003757" y="2495250"/>
            <a:ext cx="366534" cy="382127"/>
            <a:chOff x="3686167" y="1939046"/>
            <a:chExt cx="470760" cy="488140"/>
          </a:xfrm>
        </p:grpSpPr>
        <p:sp>
          <p:nvSpPr>
            <p:cNvPr id="326" name="椭圆 325">
              <a:extLst>
                <a:ext uri="{FF2B5EF4-FFF2-40B4-BE49-F238E27FC236}">
                  <a16:creationId xmlns:a16="http://schemas.microsoft.com/office/drawing/2014/main" id="{98A49AA7-2926-435A-A62B-3A86E27B698B}"/>
                </a:ext>
              </a:extLst>
            </p:cNvPr>
            <p:cNvSpPr/>
            <p:nvPr/>
          </p:nvSpPr>
          <p:spPr bwMode="auto">
            <a:xfrm rot="20311155">
              <a:off x="4004898" y="2014070"/>
              <a:ext cx="148824" cy="408991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27" name="椭圆 326">
              <a:extLst>
                <a:ext uri="{FF2B5EF4-FFF2-40B4-BE49-F238E27FC236}">
                  <a16:creationId xmlns:a16="http://schemas.microsoft.com/office/drawing/2014/main" id="{07F22186-47AC-4428-8517-3C06529D0BA0}"/>
                </a:ext>
              </a:extLst>
            </p:cNvPr>
            <p:cNvSpPr/>
            <p:nvPr/>
          </p:nvSpPr>
          <p:spPr bwMode="auto">
            <a:xfrm rot="16373790">
              <a:off x="3951665" y="2221923"/>
              <a:ext cx="76070" cy="334455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28" name="椭圆 327">
              <a:extLst>
                <a:ext uri="{FF2B5EF4-FFF2-40B4-BE49-F238E27FC236}">
                  <a16:creationId xmlns:a16="http://schemas.microsoft.com/office/drawing/2014/main" id="{24D081C9-DE8C-4AA5-9274-E70405ECE002}"/>
                </a:ext>
              </a:extLst>
            </p:cNvPr>
            <p:cNvSpPr/>
            <p:nvPr/>
          </p:nvSpPr>
          <p:spPr bwMode="auto">
            <a:xfrm rot="19408215">
              <a:off x="3937838" y="1939046"/>
              <a:ext cx="92766" cy="457028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29" name="椭圆 328">
              <a:extLst>
                <a:ext uri="{FF2B5EF4-FFF2-40B4-BE49-F238E27FC236}">
                  <a16:creationId xmlns:a16="http://schemas.microsoft.com/office/drawing/2014/main" id="{D43EA316-7726-4F99-A646-A505F47CD6BF}"/>
                </a:ext>
              </a:extLst>
            </p:cNvPr>
            <p:cNvSpPr/>
            <p:nvPr/>
          </p:nvSpPr>
          <p:spPr bwMode="auto">
            <a:xfrm rot="16920254">
              <a:off x="3876528" y="2072855"/>
              <a:ext cx="86718" cy="467440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30" name="椭圆 329">
            <a:extLst>
              <a:ext uri="{FF2B5EF4-FFF2-40B4-BE49-F238E27FC236}">
                <a16:creationId xmlns:a16="http://schemas.microsoft.com/office/drawing/2014/main" id="{83860807-A735-469F-992A-673A5F9DD665}"/>
              </a:ext>
            </a:extLst>
          </p:cNvPr>
          <p:cNvSpPr/>
          <p:nvPr/>
        </p:nvSpPr>
        <p:spPr bwMode="auto">
          <a:xfrm rot="8549633">
            <a:off x="1662532" y="2214717"/>
            <a:ext cx="181731" cy="2333762"/>
          </a:xfrm>
          <a:prstGeom prst="ellipse">
            <a:avLst/>
          </a:prstGeom>
          <a:solidFill>
            <a:srgbClr val="7030A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31" name="组合 330">
            <a:extLst>
              <a:ext uri="{FF2B5EF4-FFF2-40B4-BE49-F238E27FC236}">
                <a16:creationId xmlns:a16="http://schemas.microsoft.com/office/drawing/2014/main" id="{361CF7E5-53E4-4807-A9C8-1A8541E1E9EE}"/>
              </a:ext>
            </a:extLst>
          </p:cNvPr>
          <p:cNvGrpSpPr/>
          <p:nvPr/>
        </p:nvGrpSpPr>
        <p:grpSpPr>
          <a:xfrm rot="254395">
            <a:off x="2074424" y="3852647"/>
            <a:ext cx="638215" cy="553483"/>
            <a:chOff x="3818835" y="4988697"/>
            <a:chExt cx="511682" cy="441356"/>
          </a:xfrm>
        </p:grpSpPr>
        <p:sp>
          <p:nvSpPr>
            <p:cNvPr id="332" name="椭圆 331">
              <a:extLst>
                <a:ext uri="{FF2B5EF4-FFF2-40B4-BE49-F238E27FC236}">
                  <a16:creationId xmlns:a16="http://schemas.microsoft.com/office/drawing/2014/main" id="{38E7D4C0-57A4-4D6A-935A-1C37CF39DDBF}"/>
                </a:ext>
              </a:extLst>
            </p:cNvPr>
            <p:cNvSpPr/>
            <p:nvPr/>
          </p:nvSpPr>
          <p:spPr bwMode="auto">
            <a:xfrm rot="7803338">
              <a:off x="3944945" y="5142622"/>
              <a:ext cx="61873" cy="314093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3" name="椭圆 332">
              <a:extLst>
                <a:ext uri="{FF2B5EF4-FFF2-40B4-BE49-F238E27FC236}">
                  <a16:creationId xmlns:a16="http://schemas.microsoft.com/office/drawing/2014/main" id="{BF1872B6-F7D5-4ECE-9C15-C33A9B846734}"/>
                </a:ext>
              </a:extLst>
            </p:cNvPr>
            <p:cNvSpPr/>
            <p:nvPr/>
          </p:nvSpPr>
          <p:spPr bwMode="auto">
            <a:xfrm rot="9367537">
              <a:off x="3966127" y="4988697"/>
              <a:ext cx="78509" cy="441356"/>
            </a:xfrm>
            <a:prstGeom prst="ellipse">
              <a:avLst/>
            </a:prstGeom>
            <a:solidFill>
              <a:srgbClr val="7030A0">
                <a:alpha val="3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4" name="椭圆 333">
              <a:extLst>
                <a:ext uri="{FF2B5EF4-FFF2-40B4-BE49-F238E27FC236}">
                  <a16:creationId xmlns:a16="http://schemas.microsoft.com/office/drawing/2014/main" id="{BCBE7AB5-081D-47BD-BC1C-1D1198834BB8}"/>
                </a:ext>
              </a:extLst>
            </p:cNvPr>
            <p:cNvSpPr/>
            <p:nvPr/>
          </p:nvSpPr>
          <p:spPr bwMode="auto">
            <a:xfrm rot="12134767">
              <a:off x="4072553" y="4995279"/>
              <a:ext cx="80712" cy="415603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5" name="椭圆 334">
              <a:extLst>
                <a:ext uri="{FF2B5EF4-FFF2-40B4-BE49-F238E27FC236}">
                  <a16:creationId xmlns:a16="http://schemas.microsoft.com/office/drawing/2014/main" id="{33A01600-D1C7-4D2D-83A9-0828D18A01C4}"/>
                </a:ext>
              </a:extLst>
            </p:cNvPr>
            <p:cNvSpPr/>
            <p:nvPr/>
          </p:nvSpPr>
          <p:spPr bwMode="auto">
            <a:xfrm rot="13563312">
              <a:off x="4128339" y="5140127"/>
              <a:ext cx="75346" cy="329011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6" name="椭圆 335">
              <a:extLst>
                <a:ext uri="{FF2B5EF4-FFF2-40B4-BE49-F238E27FC236}">
                  <a16:creationId xmlns:a16="http://schemas.microsoft.com/office/drawing/2014/main" id="{DC99F832-7490-4213-A392-EAD664EBAD9B}"/>
                </a:ext>
              </a:extLst>
            </p:cNvPr>
            <p:cNvSpPr/>
            <p:nvPr/>
          </p:nvSpPr>
          <p:spPr bwMode="auto">
            <a:xfrm rot="10800000">
              <a:off x="4012566" y="5055167"/>
              <a:ext cx="68939" cy="360649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7" name="椭圆 336">
              <a:extLst>
                <a:ext uri="{FF2B5EF4-FFF2-40B4-BE49-F238E27FC236}">
                  <a16:creationId xmlns:a16="http://schemas.microsoft.com/office/drawing/2014/main" id="{23211BEB-C661-49F3-89EF-26DE4FFAC579}"/>
                </a:ext>
              </a:extLst>
            </p:cNvPr>
            <p:cNvSpPr/>
            <p:nvPr/>
          </p:nvSpPr>
          <p:spPr bwMode="auto">
            <a:xfrm rot="6864606">
              <a:off x="3961844" y="5294602"/>
              <a:ext cx="45719" cy="171335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38" name="椭圆 337">
              <a:extLst>
                <a:ext uri="{FF2B5EF4-FFF2-40B4-BE49-F238E27FC236}">
                  <a16:creationId xmlns:a16="http://schemas.microsoft.com/office/drawing/2014/main" id="{2418178A-96E2-429F-88D3-45B08E4F9C3B}"/>
                </a:ext>
              </a:extLst>
            </p:cNvPr>
            <p:cNvSpPr/>
            <p:nvPr/>
          </p:nvSpPr>
          <p:spPr bwMode="auto">
            <a:xfrm rot="4633131">
              <a:off x="4110102" y="5304125"/>
              <a:ext cx="45719" cy="171335"/>
            </a:xfrm>
            <a:prstGeom prst="ellipse">
              <a:avLst/>
            </a:prstGeom>
            <a:solidFill>
              <a:srgbClr val="7030A0">
                <a:alpha val="5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39" name="椭圆 338">
            <a:extLst>
              <a:ext uri="{FF2B5EF4-FFF2-40B4-BE49-F238E27FC236}">
                <a16:creationId xmlns:a16="http://schemas.microsoft.com/office/drawing/2014/main" id="{0C2145E1-EC45-4AF1-91CC-0DB4AA75DEC5}"/>
              </a:ext>
            </a:extLst>
          </p:cNvPr>
          <p:cNvSpPr/>
          <p:nvPr/>
        </p:nvSpPr>
        <p:spPr bwMode="auto">
          <a:xfrm rot="12511832">
            <a:off x="2529747" y="3466814"/>
            <a:ext cx="183810" cy="1042833"/>
          </a:xfrm>
          <a:prstGeom prst="ellipse">
            <a:avLst/>
          </a:prstGeom>
          <a:solidFill>
            <a:srgbClr val="7030A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40" name="Picture 723">
            <a:extLst>
              <a:ext uri="{FF2B5EF4-FFF2-40B4-BE49-F238E27FC236}">
                <a16:creationId xmlns:a16="http://schemas.microsoft.com/office/drawing/2014/main" id="{AC698E31-85ED-4513-A6E3-E7D4E1754E6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169061" y="2550166"/>
            <a:ext cx="196712" cy="336749"/>
          </a:xfrm>
          <a:prstGeom prst="rect">
            <a:avLst/>
          </a:prstGeom>
        </p:spPr>
      </p:pic>
      <p:sp>
        <p:nvSpPr>
          <p:cNvPr id="341" name="文本框 340">
            <a:extLst>
              <a:ext uri="{FF2B5EF4-FFF2-40B4-BE49-F238E27FC236}">
                <a16:creationId xmlns:a16="http://schemas.microsoft.com/office/drawing/2014/main" id="{9AF13DD1-7140-4AC9-B1D0-01BAD75294EB}"/>
              </a:ext>
            </a:extLst>
          </p:cNvPr>
          <p:cNvSpPr txBox="1"/>
          <p:nvPr/>
        </p:nvSpPr>
        <p:spPr>
          <a:xfrm>
            <a:off x="2268185" y="2558560"/>
            <a:ext cx="937971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</a:rPr>
              <a:t>Receiver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cxnSp>
        <p:nvCxnSpPr>
          <p:cNvPr id="342" name="直接箭头连接符 341">
            <a:extLst>
              <a:ext uri="{FF2B5EF4-FFF2-40B4-BE49-F238E27FC236}">
                <a16:creationId xmlns:a16="http://schemas.microsoft.com/office/drawing/2014/main" id="{9D5812D9-D3AE-4630-9587-C8D5B2D6C0D7}"/>
              </a:ext>
            </a:extLst>
          </p:cNvPr>
          <p:cNvCxnSpPr>
            <a:cxnSpLocks/>
          </p:cNvCxnSpPr>
          <p:nvPr/>
        </p:nvCxnSpPr>
        <p:spPr bwMode="auto">
          <a:xfrm flipV="1">
            <a:off x="1416972" y="3536720"/>
            <a:ext cx="326218" cy="229722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3" name="文本框 342">
            <a:extLst>
              <a:ext uri="{FF2B5EF4-FFF2-40B4-BE49-F238E27FC236}">
                <a16:creationId xmlns:a16="http://schemas.microsoft.com/office/drawing/2014/main" id="{6573D17D-29A0-44FE-B5C3-231F737D92A9}"/>
              </a:ext>
            </a:extLst>
          </p:cNvPr>
          <p:cNvSpPr txBox="1"/>
          <p:nvPr/>
        </p:nvSpPr>
        <p:spPr>
          <a:xfrm>
            <a:off x="656153" y="3622090"/>
            <a:ext cx="8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4" name="文本框 343">
            <a:extLst>
              <a:ext uri="{FF2B5EF4-FFF2-40B4-BE49-F238E27FC236}">
                <a16:creationId xmlns:a16="http://schemas.microsoft.com/office/drawing/2014/main" id="{DDB9B0BE-3279-4BF7-B8FB-545685E38ECD}"/>
              </a:ext>
            </a:extLst>
          </p:cNvPr>
          <p:cNvSpPr txBox="1"/>
          <p:nvPr/>
        </p:nvSpPr>
        <p:spPr>
          <a:xfrm>
            <a:off x="2722951" y="3041996"/>
            <a:ext cx="176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signal without amplification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5" name="直接箭头连接符 344">
            <a:extLst>
              <a:ext uri="{FF2B5EF4-FFF2-40B4-BE49-F238E27FC236}">
                <a16:creationId xmlns:a16="http://schemas.microsoft.com/office/drawing/2014/main" id="{CA611AE4-B357-466D-B1D6-6D63348312D5}"/>
              </a:ext>
            </a:extLst>
          </p:cNvPr>
          <p:cNvCxnSpPr>
            <a:cxnSpLocks/>
          </p:cNvCxnSpPr>
          <p:nvPr/>
        </p:nvCxnSpPr>
        <p:spPr bwMode="auto">
          <a:xfrm flipH="1">
            <a:off x="2921176" y="3521591"/>
            <a:ext cx="272489" cy="161781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6" name="文本框 345">
            <a:extLst>
              <a:ext uri="{FF2B5EF4-FFF2-40B4-BE49-F238E27FC236}">
                <a16:creationId xmlns:a16="http://schemas.microsoft.com/office/drawing/2014/main" id="{5B382641-BA2A-4C91-AC0F-D7F41850652A}"/>
              </a:ext>
            </a:extLst>
          </p:cNvPr>
          <p:cNvSpPr txBox="1"/>
          <p:nvPr/>
        </p:nvSpPr>
        <p:spPr>
          <a:xfrm>
            <a:off x="473910" y="2057549"/>
            <a:ext cx="1669613" cy="24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</a:rPr>
              <a:t>Transmitter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sp>
        <p:nvSpPr>
          <p:cNvPr id="352" name="文本框 351">
            <a:extLst>
              <a:ext uri="{FF2B5EF4-FFF2-40B4-BE49-F238E27FC236}">
                <a16:creationId xmlns:a16="http://schemas.microsoft.com/office/drawing/2014/main" id="{1037C8E4-4CE3-4237-801D-2935F19E76E4}"/>
              </a:ext>
            </a:extLst>
          </p:cNvPr>
          <p:cNvSpPr txBox="1"/>
          <p:nvPr/>
        </p:nvSpPr>
        <p:spPr>
          <a:xfrm>
            <a:off x="7511917" y="5704400"/>
            <a:ext cx="744540" cy="40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3" name="组合 352"/>
          <p:cNvGrpSpPr/>
          <p:nvPr/>
        </p:nvGrpSpPr>
        <p:grpSpPr>
          <a:xfrm>
            <a:off x="5456626" y="4893989"/>
            <a:ext cx="2067744" cy="1442621"/>
            <a:chOff x="5344408" y="4858429"/>
            <a:chExt cx="2067744" cy="1442621"/>
          </a:xfrm>
        </p:grpSpPr>
        <p:sp>
          <p:nvSpPr>
            <p:cNvPr id="292" name="文本框 291">
              <a:extLst>
                <a:ext uri="{FF2B5EF4-FFF2-40B4-BE49-F238E27FC236}">
                  <a16:creationId xmlns:a16="http://schemas.microsoft.com/office/drawing/2014/main" id="{E7744A3B-3010-45E1-93D8-064861C525B9}"/>
                </a:ext>
              </a:extLst>
            </p:cNvPr>
            <p:cNvSpPr txBox="1"/>
            <p:nvPr/>
          </p:nvSpPr>
          <p:spPr>
            <a:xfrm>
              <a:off x="5344408" y="5119600"/>
              <a:ext cx="694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patch</a:t>
              </a:r>
              <a:endParaRPr lang="zh-CN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AF7294E-1FA3-4152-B5C4-CF81D3F1FBC8}"/>
                </a:ext>
              </a:extLst>
            </p:cNvPr>
            <p:cNvSpPr/>
            <p:nvPr/>
          </p:nvSpPr>
          <p:spPr bwMode="auto">
            <a:xfrm>
              <a:off x="5402104" y="5194565"/>
              <a:ext cx="1871997" cy="1106485"/>
            </a:xfrm>
            <a:prstGeom prst="rect">
              <a:avLst/>
            </a:prstGeom>
            <a:solidFill>
              <a:schemeClr val="bg1">
                <a:lumMod val="50000"/>
                <a:alpha val="14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87" name="矩形 286">
              <a:extLst>
                <a:ext uri="{FF2B5EF4-FFF2-40B4-BE49-F238E27FC236}">
                  <a16:creationId xmlns:a16="http://schemas.microsoft.com/office/drawing/2014/main" id="{CCD4D401-940E-4851-87F2-5CC15FB39A87}"/>
                </a:ext>
              </a:extLst>
            </p:cNvPr>
            <p:cNvSpPr/>
            <p:nvPr/>
          </p:nvSpPr>
          <p:spPr bwMode="auto">
            <a:xfrm>
              <a:off x="6167505" y="5345215"/>
              <a:ext cx="1069000" cy="87015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288" name="直接连接符 287">
              <a:extLst>
                <a:ext uri="{FF2B5EF4-FFF2-40B4-BE49-F238E27FC236}">
                  <a16:creationId xmlns:a16="http://schemas.microsoft.com/office/drawing/2014/main" id="{C07CBC7F-7E3C-4FCF-BB02-46B7EC733903}"/>
                </a:ext>
              </a:extLst>
            </p:cNvPr>
            <p:cNvCxnSpPr/>
            <p:nvPr/>
          </p:nvCxnSpPr>
          <p:spPr bwMode="auto">
            <a:xfrm>
              <a:off x="5566492" y="5369900"/>
              <a:ext cx="0" cy="84546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9" name="矩形 288">
              <a:extLst>
                <a:ext uri="{FF2B5EF4-FFF2-40B4-BE49-F238E27FC236}">
                  <a16:creationId xmlns:a16="http://schemas.microsoft.com/office/drawing/2014/main" id="{C23B2CA3-BF33-4611-839F-B1C23E248C06}"/>
                </a:ext>
              </a:extLst>
            </p:cNvPr>
            <p:cNvSpPr/>
            <p:nvPr/>
          </p:nvSpPr>
          <p:spPr bwMode="auto">
            <a:xfrm>
              <a:off x="5669637" y="5349709"/>
              <a:ext cx="500866" cy="864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id="{731E2A41-78D8-4AA7-BA1B-33EC0E378F3C}"/>
                </a:ext>
              </a:extLst>
            </p:cNvPr>
            <p:cNvSpPr txBox="1"/>
            <p:nvPr/>
          </p:nvSpPr>
          <p:spPr>
            <a:xfrm>
              <a:off x="5591360" y="5381050"/>
              <a:ext cx="6521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phase- shift</a:t>
              </a:r>
            </a:p>
            <a:p>
              <a:pPr algn="ctr"/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circuit</a:t>
              </a:r>
              <a:endParaRPr lang="zh-CN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1" name="直接连接符 290">
              <a:extLst>
                <a:ext uri="{FF2B5EF4-FFF2-40B4-BE49-F238E27FC236}">
                  <a16:creationId xmlns:a16="http://schemas.microsoft.com/office/drawing/2014/main" id="{47E2CD03-9E29-4CDF-996E-4F93215A06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8270" y="5832873"/>
              <a:ext cx="9792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4" name="文本框 293">
              <a:extLst>
                <a:ext uri="{FF2B5EF4-FFF2-40B4-BE49-F238E27FC236}">
                  <a16:creationId xmlns:a16="http://schemas.microsoft.com/office/drawing/2014/main" id="{5BA18CEE-E9DF-46D3-9FD8-8AE02DA38125}"/>
                </a:ext>
              </a:extLst>
            </p:cNvPr>
            <p:cNvSpPr txBox="1"/>
            <p:nvPr/>
          </p:nvSpPr>
          <p:spPr>
            <a:xfrm>
              <a:off x="6095171" y="5335567"/>
              <a:ext cx="1316981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reflection-type </a:t>
              </a:r>
            </a:p>
            <a:p>
              <a:pPr>
                <a:lnSpc>
                  <a:spcPts val="1300"/>
                </a:lnSpc>
              </a:pPr>
              <a:r>
                <a:rPr lang="en-US" altLang="zh-CN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amplifier</a:t>
              </a:r>
              <a:endParaRPr lang="zh-CN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5" name="组合 294">
              <a:extLst>
                <a:ext uri="{FF2B5EF4-FFF2-40B4-BE49-F238E27FC236}">
                  <a16:creationId xmlns:a16="http://schemas.microsoft.com/office/drawing/2014/main" id="{50A82990-F411-409A-B81B-E5D43FCA6788}"/>
                </a:ext>
              </a:extLst>
            </p:cNvPr>
            <p:cNvGrpSpPr/>
            <p:nvPr/>
          </p:nvGrpSpPr>
          <p:grpSpPr>
            <a:xfrm>
              <a:off x="6174064" y="5713647"/>
              <a:ext cx="734817" cy="474076"/>
              <a:chOff x="7650436" y="5389245"/>
              <a:chExt cx="943766" cy="605598"/>
            </a:xfrm>
          </p:grpSpPr>
          <p:cxnSp>
            <p:nvCxnSpPr>
              <p:cNvPr id="296" name="直接连接符 295">
                <a:extLst>
                  <a:ext uri="{FF2B5EF4-FFF2-40B4-BE49-F238E27FC236}">
                    <a16:creationId xmlns:a16="http://schemas.microsoft.com/office/drawing/2014/main" id="{58600838-E5F0-4922-83AC-80223AA7A4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57529" y="5397503"/>
                <a:ext cx="88632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" name="直接连接符 296">
                <a:extLst>
                  <a:ext uri="{FF2B5EF4-FFF2-40B4-BE49-F238E27FC236}">
                    <a16:creationId xmlns:a16="http://schemas.microsoft.com/office/drawing/2014/main" id="{5F5DEE18-9EB0-46DD-A231-1DE8951FDD04}"/>
                  </a:ext>
                </a:extLst>
              </p:cNvPr>
              <p:cNvCxnSpPr>
                <a:cxnSpLocks/>
                <a:stCxn id="311" idx="2"/>
              </p:cNvCxnSpPr>
              <p:nvPr/>
            </p:nvCxnSpPr>
            <p:spPr bwMode="auto">
              <a:xfrm flipV="1">
                <a:off x="7928531" y="5949601"/>
                <a:ext cx="50856" cy="2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8" name="等腰三角形 297">
                <a:extLst>
                  <a:ext uri="{FF2B5EF4-FFF2-40B4-BE49-F238E27FC236}">
                    <a16:creationId xmlns:a16="http://schemas.microsoft.com/office/drawing/2014/main" id="{9805503E-9DEB-4001-907F-CB36518AB729}"/>
                  </a:ext>
                </a:extLst>
              </p:cNvPr>
              <p:cNvSpPr/>
              <p:nvPr/>
            </p:nvSpPr>
            <p:spPr bwMode="auto">
              <a:xfrm rot="5400000">
                <a:off x="7989447" y="5477492"/>
                <a:ext cx="428254" cy="326708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299" name="直接连接符 298">
                <a:extLst>
                  <a:ext uri="{FF2B5EF4-FFF2-40B4-BE49-F238E27FC236}">
                    <a16:creationId xmlns:a16="http://schemas.microsoft.com/office/drawing/2014/main" id="{37D1AA46-86E1-4D86-999A-64ABE40727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47093" y="5541170"/>
                <a:ext cx="9473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0" name="直接连接符 299">
                <a:extLst>
                  <a:ext uri="{FF2B5EF4-FFF2-40B4-BE49-F238E27FC236}">
                    <a16:creationId xmlns:a16="http://schemas.microsoft.com/office/drawing/2014/main" id="{60432E68-3ED8-4B24-9099-87BFD0005C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57721" y="5722454"/>
                <a:ext cx="7807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1" name="直接连接符 300">
                <a:extLst>
                  <a:ext uri="{FF2B5EF4-FFF2-40B4-BE49-F238E27FC236}">
                    <a16:creationId xmlns:a16="http://schemas.microsoft.com/office/drawing/2014/main" id="{3C59019A-2E87-4AE5-83AE-67BD4B9301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957721" y="5722455"/>
                <a:ext cx="0" cy="2271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2" name="直接连接符 301">
                <a:extLst>
                  <a:ext uri="{FF2B5EF4-FFF2-40B4-BE49-F238E27FC236}">
                    <a16:creationId xmlns:a16="http://schemas.microsoft.com/office/drawing/2014/main" id="{6C1535BA-F555-4B1F-AED6-B13BFE01AA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949883" y="5397503"/>
                <a:ext cx="0" cy="1436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3" name="直接连接符 302">
                <a:extLst>
                  <a:ext uri="{FF2B5EF4-FFF2-40B4-BE49-F238E27FC236}">
                    <a16:creationId xmlns:a16="http://schemas.microsoft.com/office/drawing/2014/main" id="{00107A5D-98E5-4A25-BFA1-8210FD6F4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83038" y="5722454"/>
                <a:ext cx="7603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4" name="直接连接符 303">
                <a:extLst>
                  <a:ext uri="{FF2B5EF4-FFF2-40B4-BE49-F238E27FC236}">
                    <a16:creationId xmlns:a16="http://schemas.microsoft.com/office/drawing/2014/main" id="{F3C28A9C-90F7-4506-8D81-AF71C81A71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104222" y="5503380"/>
                <a:ext cx="1514" cy="810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5" name="直接连接符 304">
                <a:extLst>
                  <a:ext uri="{FF2B5EF4-FFF2-40B4-BE49-F238E27FC236}">
                    <a16:creationId xmlns:a16="http://schemas.microsoft.com/office/drawing/2014/main" id="{6B5CBD70-55AB-4A87-8D5B-CAC291B3C4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66203" y="5543896"/>
                <a:ext cx="7603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7785D7C0-9109-41AD-84CB-63DFE4795727}"/>
                  </a:ext>
                </a:extLst>
              </p:cNvPr>
              <p:cNvSpPr/>
              <p:nvPr/>
            </p:nvSpPr>
            <p:spPr bwMode="auto">
              <a:xfrm>
                <a:off x="8504196" y="5510828"/>
                <a:ext cx="90006" cy="20872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377BBEB4-D7BB-42DF-B97B-3C40FA6D00A9}"/>
                  </a:ext>
                </a:extLst>
              </p:cNvPr>
              <p:cNvSpPr/>
              <p:nvPr/>
            </p:nvSpPr>
            <p:spPr bwMode="auto">
              <a:xfrm rot="16200000">
                <a:off x="8044477" y="5845479"/>
                <a:ext cx="90006" cy="20872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308" name="直接连接符 307">
                <a:extLst>
                  <a:ext uri="{FF2B5EF4-FFF2-40B4-BE49-F238E27FC236}">
                    <a16:creationId xmlns:a16="http://schemas.microsoft.com/office/drawing/2014/main" id="{B16F49F8-0364-4216-8B35-B085B42518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96474" y="5949601"/>
                <a:ext cx="3551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9" name="直接连接符 308">
                <a:extLst>
                  <a:ext uri="{FF2B5EF4-FFF2-40B4-BE49-F238E27FC236}">
                    <a16:creationId xmlns:a16="http://schemas.microsoft.com/office/drawing/2014/main" id="{96E5ECA6-D4FD-4A00-A72B-E4A3B1A57E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439672" y="5640847"/>
                <a:ext cx="0" cy="30875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0" name="直接连接符 309">
                <a:extLst>
                  <a:ext uri="{FF2B5EF4-FFF2-40B4-BE49-F238E27FC236}">
                    <a16:creationId xmlns:a16="http://schemas.microsoft.com/office/drawing/2014/main" id="{519A523E-D1E6-4E8E-8A5F-A0C473A910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71113" y="5641472"/>
                <a:ext cx="6819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1" name="矩形 310">
                <a:extLst>
                  <a:ext uri="{FF2B5EF4-FFF2-40B4-BE49-F238E27FC236}">
                    <a16:creationId xmlns:a16="http://schemas.microsoft.com/office/drawing/2014/main" id="{6278BDEC-F8B9-497D-B0B4-FCE6588F1194}"/>
                  </a:ext>
                </a:extLst>
              </p:cNvPr>
              <p:cNvSpPr/>
              <p:nvPr/>
            </p:nvSpPr>
            <p:spPr bwMode="auto">
              <a:xfrm rot="16200000">
                <a:off x="7779167" y="5845479"/>
                <a:ext cx="90006" cy="20872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312" name="直接连接符 311">
                <a:extLst>
                  <a:ext uri="{FF2B5EF4-FFF2-40B4-BE49-F238E27FC236}">
                    <a16:creationId xmlns:a16="http://schemas.microsoft.com/office/drawing/2014/main" id="{8A3215F9-B49A-45DA-90C7-ECF4E6700F4B}"/>
                  </a:ext>
                </a:extLst>
              </p:cNvPr>
              <p:cNvCxnSpPr>
                <a:endCxn id="306" idx="2"/>
              </p:cNvCxnSpPr>
              <p:nvPr/>
            </p:nvCxnSpPr>
            <p:spPr bwMode="auto">
              <a:xfrm flipV="1">
                <a:off x="8549199" y="5719549"/>
                <a:ext cx="0" cy="2300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3" name="直接连接符 312">
                <a:extLst>
                  <a:ext uri="{FF2B5EF4-FFF2-40B4-BE49-F238E27FC236}">
                    <a16:creationId xmlns:a16="http://schemas.microsoft.com/office/drawing/2014/main" id="{4F0BCE05-F03F-42A6-AAD2-302A6A8561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543856" y="5389245"/>
                <a:ext cx="0" cy="1213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4" name="直接连接符 313">
                <a:extLst>
                  <a:ext uri="{FF2B5EF4-FFF2-40B4-BE49-F238E27FC236}">
                    <a16:creationId xmlns:a16="http://schemas.microsoft.com/office/drawing/2014/main" id="{5C86B09B-ED60-4853-ACE2-3667240174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50436" y="5949601"/>
                <a:ext cx="6967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1" name="直接连接符 320">
              <a:extLst>
                <a:ext uri="{FF2B5EF4-FFF2-40B4-BE49-F238E27FC236}">
                  <a16:creationId xmlns:a16="http://schemas.microsoft.com/office/drawing/2014/main" id="{C8533E9D-8BBF-46F1-B0D9-E8F52FD9864C}"/>
                </a:ext>
              </a:extLst>
            </p:cNvPr>
            <p:cNvCxnSpPr/>
            <p:nvPr/>
          </p:nvCxnSpPr>
          <p:spPr bwMode="auto">
            <a:xfrm flipH="1">
              <a:off x="5414560" y="4908263"/>
              <a:ext cx="651858" cy="2779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2" name="直接连接符 321">
              <a:extLst>
                <a:ext uri="{FF2B5EF4-FFF2-40B4-BE49-F238E27FC236}">
                  <a16:creationId xmlns:a16="http://schemas.microsoft.com/office/drawing/2014/main" id="{B26962E7-8177-4181-8919-F8D03ACD7CFA}"/>
                </a:ext>
              </a:extLst>
            </p:cNvPr>
            <p:cNvCxnSpPr/>
            <p:nvPr/>
          </p:nvCxnSpPr>
          <p:spPr bwMode="auto">
            <a:xfrm>
              <a:off x="6245939" y="4892201"/>
              <a:ext cx="1018265" cy="2975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9" name="平行四边形 348">
              <a:extLst>
                <a:ext uri="{FF2B5EF4-FFF2-40B4-BE49-F238E27FC236}">
                  <a16:creationId xmlns:a16="http://schemas.microsoft.com/office/drawing/2014/main" id="{A0144812-849C-441D-B8A8-57A46389F988}"/>
                </a:ext>
              </a:extLst>
            </p:cNvPr>
            <p:cNvSpPr/>
            <p:nvPr/>
          </p:nvSpPr>
          <p:spPr bwMode="auto">
            <a:xfrm rot="1867196">
              <a:off x="6093066" y="4858429"/>
              <a:ext cx="144270" cy="85935"/>
            </a:xfrm>
            <a:prstGeom prst="parallelogram">
              <a:avLst>
                <a:gd name="adj" fmla="val 56632"/>
              </a:avLst>
            </a:prstGeom>
            <a:solidFill>
              <a:schemeClr val="tx1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51" name="箭头: 下 388">
            <a:extLst>
              <a:ext uri="{FF2B5EF4-FFF2-40B4-BE49-F238E27FC236}">
                <a16:creationId xmlns:a16="http://schemas.microsoft.com/office/drawing/2014/main" id="{E547F568-DF08-4E2D-923D-EBF385C1B998}"/>
              </a:ext>
            </a:extLst>
          </p:cNvPr>
          <p:cNvSpPr/>
          <p:nvPr/>
        </p:nvSpPr>
        <p:spPr bwMode="auto">
          <a:xfrm rot="5400000">
            <a:off x="7261277" y="5837184"/>
            <a:ext cx="231054" cy="358683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460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9" grpId="0"/>
      <p:bldP spid="9" grpId="1"/>
      <p:bldP spid="238" grpId="0"/>
      <p:bldP spid="241" grpId="0"/>
      <p:bldP spid="248" grpId="0" animBg="1"/>
      <p:bldP spid="257" grpId="0" animBg="1"/>
      <p:bldP spid="259" grpId="0"/>
      <p:bldP spid="260" grpId="0"/>
      <p:bldP spid="315" grpId="0" animBg="1"/>
      <p:bldP spid="316" grpId="0" animBg="1"/>
      <p:bldP spid="317" grpId="0"/>
      <p:bldP spid="318" grpId="0"/>
      <p:bldP spid="237" grpId="0"/>
      <p:bldP spid="352" grpId="0"/>
      <p:bldP spid="3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矩形 364">
            <a:extLst>
              <a:ext uri="{FF2B5EF4-FFF2-40B4-BE49-F238E27FC236}">
                <a16:creationId xmlns:a16="http://schemas.microsoft.com/office/drawing/2014/main" id="{4B7CEF88-F261-4C8B-AC55-C2F74520F010}"/>
              </a:ext>
            </a:extLst>
          </p:cNvPr>
          <p:cNvSpPr/>
          <p:nvPr/>
        </p:nvSpPr>
        <p:spPr bwMode="auto">
          <a:xfrm>
            <a:off x="320483" y="3304642"/>
            <a:ext cx="4213638" cy="1657153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Realization of </a:t>
            </a:r>
            <a:r>
              <a:rPr lang="en-US" altLang="zh-CN" dirty="0">
                <a:solidFill>
                  <a:srgbClr val="C00000"/>
                </a:solidFill>
              </a:rPr>
              <a:t>active RIS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523677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Feasible realizations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active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reflection-type power amplifier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0" y="1639957"/>
            <a:ext cx="1505379" cy="1626364"/>
          </a:xfrm>
          <a:prstGeom prst="rect">
            <a:avLst/>
          </a:prstGeom>
        </p:spPr>
      </p:pic>
      <p:sp>
        <p:nvSpPr>
          <p:cNvPr id="349" name="矩形 348">
            <a:extLst>
              <a:ext uri="{FF2B5EF4-FFF2-40B4-BE49-F238E27FC236}">
                <a16:creationId xmlns:a16="http://schemas.microsoft.com/office/drawing/2014/main" id="{4B7CEF88-F261-4C8B-AC55-C2F74520F010}"/>
              </a:ext>
            </a:extLst>
          </p:cNvPr>
          <p:cNvSpPr/>
          <p:nvPr/>
        </p:nvSpPr>
        <p:spPr bwMode="auto">
          <a:xfrm>
            <a:off x="320482" y="1579252"/>
            <a:ext cx="8427278" cy="1722629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734" y="1639957"/>
            <a:ext cx="2172204" cy="1626364"/>
          </a:xfrm>
          <a:prstGeom prst="rect">
            <a:avLst/>
          </a:prstGeom>
        </p:spPr>
      </p:pic>
      <p:cxnSp>
        <p:nvCxnSpPr>
          <p:cNvPr id="353" name="直接连接符 352"/>
          <p:cNvCxnSpPr>
            <a:cxnSpLocks/>
            <a:stCxn id="349" idx="0"/>
            <a:endCxn id="349" idx="2"/>
          </p:cNvCxnSpPr>
          <p:nvPr/>
        </p:nvCxnSpPr>
        <p:spPr bwMode="auto">
          <a:xfrm>
            <a:off x="4534121" y="1579252"/>
            <a:ext cx="0" cy="17226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" name="矩形 372">
            <a:extLst>
              <a:ext uri="{FF2B5EF4-FFF2-40B4-BE49-F238E27FC236}">
                <a16:creationId xmlns:a16="http://schemas.microsoft.com/office/drawing/2014/main" id="{CC0EFE49-454D-4212-8463-124FEF903550}"/>
              </a:ext>
            </a:extLst>
          </p:cNvPr>
          <p:cNvSpPr/>
          <p:nvPr/>
        </p:nvSpPr>
        <p:spPr>
          <a:xfrm>
            <a:off x="163697" y="4993453"/>
            <a:ext cx="8897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altLang="zh-CN" sz="12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J. </a:t>
            </a:r>
            <a:r>
              <a:rPr lang="en-US" altLang="zh-CN" sz="1200" dirty="0" err="1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Bousquet</a:t>
            </a:r>
            <a:r>
              <a:rPr lang="en-US" altLang="zh-CN" sz="12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, S. </a:t>
            </a:r>
            <a:r>
              <a:rPr lang="en-US" altLang="zh-CN" sz="1200" dirty="0" err="1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Magierowski</a:t>
            </a:r>
            <a:r>
              <a:rPr lang="en-US" altLang="zh-CN" sz="12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 and G. G. Messier, “A 4-GHz active scatterer in 130-nm CMOS for phase sweep amplify-and-forward,” </a:t>
            </a:r>
          </a:p>
          <a:p>
            <a:r>
              <a:rPr lang="en-US" altLang="zh-CN" sz="1200" i="1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      IEEE Trans. Circuits Sys. I</a:t>
            </a:r>
            <a:r>
              <a:rPr lang="en-US" altLang="zh-CN" sz="12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, vol. 59, no. 3, pp. 529-540, Mar. 2012.</a:t>
            </a:r>
          </a:p>
          <a:p>
            <a:r>
              <a:rPr lang="en-US" altLang="zh-CN" sz="1200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[2]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J.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Kimionis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A. Georgiadis, A.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Collado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M. M.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Tentzeris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“Enhancement of RF tag backscatter efficiency with low-power reflection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amplifiers,”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IEEE Trans. Micro. Theory Tech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., vol. 62, no. 12, pp. 3562-3571, Dec. 2014.</a:t>
            </a:r>
            <a:endParaRPr lang="en-US" altLang="zh-CN" sz="1200" dirty="0">
              <a:solidFill>
                <a:srgbClr val="232323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200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[3]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F.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Farzami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S.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Khaledian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B.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Smida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D.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Erricolo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“Reconfigurable dual-band bidirectional reflection amplifier with applications in Van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Atta array,” IEEE Trans. Micro. Theory Tech., vol. 65, no. 11, pp. 4198-4207, Nov. 2017.</a:t>
            </a:r>
          </a:p>
          <a:p>
            <a:r>
              <a:rPr lang="en-US" altLang="zh-CN" sz="1200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[4]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P.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Keshavarzian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Okoniewski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J. Nielsen, “Active phase-conjugating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Rotman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lens with reflection amplifiers for backscattering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enhancement,”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IEEE Trans. Micro. Theory Tech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., vol. 68, no. 1, pp. 405-413, Jan. 2020.</a:t>
            </a:r>
          </a:p>
        </p:txBody>
      </p:sp>
      <p:sp>
        <p:nvSpPr>
          <p:cNvPr id="375" name="矩形 374"/>
          <p:cNvSpPr/>
          <p:nvPr/>
        </p:nvSpPr>
        <p:spPr>
          <a:xfrm>
            <a:off x="4127477" y="2943674"/>
            <a:ext cx="476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[1] </a:t>
            </a:r>
            <a:endParaRPr lang="zh-CN" altLang="en-US" sz="16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000C70D-67EB-4A25-B681-8EB083EB3B65}"/>
              </a:ext>
            </a:extLst>
          </p:cNvPr>
          <p:cNvGrpSpPr/>
          <p:nvPr/>
        </p:nvGrpSpPr>
        <p:grpSpPr>
          <a:xfrm>
            <a:off x="370672" y="3250080"/>
            <a:ext cx="4175855" cy="1667052"/>
            <a:chOff x="4453705" y="1491804"/>
            <a:chExt cx="4053992" cy="166705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65941" y="1719656"/>
              <a:ext cx="2303615" cy="1439200"/>
            </a:xfrm>
            <a:prstGeom prst="rect">
              <a:avLst/>
            </a:prstGeom>
          </p:spPr>
        </p:pic>
        <p:pic>
          <p:nvPicPr>
            <p:cNvPr id="357" name="图片 3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3705" y="1716895"/>
              <a:ext cx="1693462" cy="1361744"/>
            </a:xfrm>
            <a:prstGeom prst="rect">
              <a:avLst/>
            </a:prstGeom>
          </p:spPr>
        </p:pic>
        <p:sp>
          <p:nvSpPr>
            <p:cNvPr id="376" name="矩形 375"/>
            <p:cNvSpPr/>
            <p:nvPr/>
          </p:nvSpPr>
          <p:spPr>
            <a:xfrm>
              <a:off x="8106055" y="1491804"/>
              <a:ext cx="4016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FF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[3] </a:t>
              </a:r>
              <a:endParaRPr lang="zh-CN" altLang="en-US" sz="1600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7E6ED25-2F71-4D8D-B82D-3B8DDDF1CDD8}"/>
              </a:ext>
            </a:extLst>
          </p:cNvPr>
          <p:cNvGrpSpPr/>
          <p:nvPr/>
        </p:nvGrpSpPr>
        <p:grpSpPr>
          <a:xfrm>
            <a:off x="4507266" y="3251231"/>
            <a:ext cx="4113041" cy="1665900"/>
            <a:chOff x="489921" y="3199244"/>
            <a:chExt cx="4113041" cy="1665900"/>
          </a:xfrm>
        </p:grpSpPr>
        <p:pic>
          <p:nvPicPr>
            <p:cNvPr id="358" name="图片 3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7999" y="3467877"/>
              <a:ext cx="2044963" cy="1397267"/>
            </a:xfrm>
            <a:prstGeom prst="rect">
              <a:avLst/>
            </a:prstGeom>
          </p:spPr>
        </p:pic>
        <p:pic>
          <p:nvPicPr>
            <p:cNvPr id="367" name="图片 3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922" y="3469857"/>
              <a:ext cx="1892077" cy="1269073"/>
            </a:xfrm>
            <a:prstGeom prst="rect">
              <a:avLst/>
            </a:prstGeom>
          </p:spPr>
        </p:pic>
        <p:sp>
          <p:nvSpPr>
            <p:cNvPr id="377" name="矩形 376"/>
            <p:cNvSpPr/>
            <p:nvPr/>
          </p:nvSpPr>
          <p:spPr>
            <a:xfrm>
              <a:off x="489921" y="3199244"/>
              <a:ext cx="4764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[4] </a:t>
              </a:r>
              <a:endParaRPr lang="zh-CN" altLang="en-US" sz="16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D09C32F-DA07-4C38-994D-B98479BC0DDB}"/>
              </a:ext>
            </a:extLst>
          </p:cNvPr>
          <p:cNvGrpSpPr/>
          <p:nvPr/>
        </p:nvGrpSpPr>
        <p:grpSpPr>
          <a:xfrm>
            <a:off x="4504004" y="1683453"/>
            <a:ext cx="4205654" cy="1599926"/>
            <a:chOff x="4457132" y="3364106"/>
            <a:chExt cx="4205654" cy="1599926"/>
          </a:xfrm>
        </p:grpSpPr>
        <p:pic>
          <p:nvPicPr>
            <p:cNvPr id="370" name="图片 3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571" y="3371105"/>
              <a:ext cx="2072550" cy="1435444"/>
            </a:xfrm>
            <a:prstGeom prst="rect">
              <a:avLst/>
            </a:prstGeom>
          </p:spPr>
        </p:pic>
        <p:pic>
          <p:nvPicPr>
            <p:cNvPr id="371" name="图片 3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35562" y="3364106"/>
              <a:ext cx="2027224" cy="1496106"/>
            </a:xfrm>
            <a:prstGeom prst="rect">
              <a:avLst/>
            </a:prstGeom>
          </p:spPr>
        </p:pic>
        <p:sp>
          <p:nvSpPr>
            <p:cNvPr id="378" name="矩形 377"/>
            <p:cNvSpPr/>
            <p:nvPr/>
          </p:nvSpPr>
          <p:spPr>
            <a:xfrm>
              <a:off x="4457132" y="4625478"/>
              <a:ext cx="4641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FF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[2] </a:t>
              </a:r>
              <a:endParaRPr lang="zh-CN" altLang="en-US" sz="1600" dirty="0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5805F632-B984-4AD2-965C-3B5153556EDF}"/>
              </a:ext>
            </a:extLst>
          </p:cNvPr>
          <p:cNvSpPr/>
          <p:nvPr/>
        </p:nvSpPr>
        <p:spPr bwMode="auto">
          <a:xfrm>
            <a:off x="4532852" y="3304196"/>
            <a:ext cx="4213638" cy="1657153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5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Signal model of </a:t>
            </a:r>
            <a:r>
              <a:rPr lang="en-US" altLang="zh-CN" dirty="0">
                <a:solidFill>
                  <a:srgbClr val="C00000"/>
                </a:solidFill>
              </a:rPr>
              <a:t>active RIS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523677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Different signal models 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passive RIS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active RIS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3674F48-7614-443C-ACAF-0FB32D2A4678}"/>
              </a:ext>
            </a:extLst>
          </p:cNvPr>
          <p:cNvSpPr txBox="1"/>
          <p:nvPr/>
        </p:nvSpPr>
        <p:spPr>
          <a:xfrm>
            <a:off x="859205" y="4782682"/>
            <a:ext cx="193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RIS</a:t>
            </a:r>
            <a:endParaRPr lang="zh-CN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1F08BE9-86F7-4182-A765-262EFCD6166A}"/>
              </a:ext>
            </a:extLst>
          </p:cNvPr>
          <p:cNvGrpSpPr/>
          <p:nvPr/>
        </p:nvGrpSpPr>
        <p:grpSpPr>
          <a:xfrm>
            <a:off x="5614345" y="2675403"/>
            <a:ext cx="725603" cy="748265"/>
            <a:chOff x="5913240" y="489338"/>
            <a:chExt cx="725603" cy="74826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7681786-796F-42EC-9345-8ED3A1F2DA35}"/>
                </a:ext>
              </a:extLst>
            </p:cNvPr>
            <p:cNvSpPr/>
            <p:nvPr/>
          </p:nvSpPr>
          <p:spPr>
            <a:xfrm>
              <a:off x="5913240" y="489338"/>
              <a:ext cx="725603" cy="7482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12EA68C-3834-4A00-9928-DA575777ADA8}"/>
                </a:ext>
              </a:extLst>
            </p:cNvPr>
            <p:cNvSpPr/>
            <p:nvPr/>
          </p:nvSpPr>
          <p:spPr>
            <a:xfrm>
              <a:off x="5968257" y="563963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BF0F291-D5FF-4351-8045-337AF441BC5A}"/>
                </a:ext>
              </a:extLst>
            </p:cNvPr>
            <p:cNvSpPr/>
            <p:nvPr/>
          </p:nvSpPr>
          <p:spPr>
            <a:xfrm>
              <a:off x="6131681" y="563963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FE0F428-B920-4C94-858A-8DF8F0CA472D}"/>
                </a:ext>
              </a:extLst>
            </p:cNvPr>
            <p:cNvSpPr/>
            <p:nvPr/>
          </p:nvSpPr>
          <p:spPr>
            <a:xfrm>
              <a:off x="6298156" y="563963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42E7B33-EE3F-40AD-A2D7-410A72C3B2F2}"/>
                </a:ext>
              </a:extLst>
            </p:cNvPr>
            <p:cNvSpPr/>
            <p:nvPr/>
          </p:nvSpPr>
          <p:spPr>
            <a:xfrm>
              <a:off x="6464630" y="563963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76A7B2B-9E71-4C6B-A55F-A6011F0F177D}"/>
                </a:ext>
              </a:extLst>
            </p:cNvPr>
            <p:cNvSpPr/>
            <p:nvPr/>
          </p:nvSpPr>
          <p:spPr>
            <a:xfrm>
              <a:off x="5968257" y="731309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6F930CF-733E-4387-A3FA-EF38C7F8C9A2}"/>
                </a:ext>
              </a:extLst>
            </p:cNvPr>
            <p:cNvSpPr/>
            <p:nvPr/>
          </p:nvSpPr>
          <p:spPr>
            <a:xfrm>
              <a:off x="6131681" y="731309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B30ACB6-D0BD-47CE-BB2A-8838DD61D2DB}"/>
                </a:ext>
              </a:extLst>
            </p:cNvPr>
            <p:cNvSpPr/>
            <p:nvPr/>
          </p:nvSpPr>
          <p:spPr>
            <a:xfrm>
              <a:off x="6298156" y="731309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AA75281-D251-452A-9EB7-508B25B62506}"/>
                </a:ext>
              </a:extLst>
            </p:cNvPr>
            <p:cNvSpPr/>
            <p:nvPr/>
          </p:nvSpPr>
          <p:spPr>
            <a:xfrm>
              <a:off x="6464630" y="731309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BB5BE4F-0136-4646-A169-73DE9A9735C4}"/>
                </a:ext>
              </a:extLst>
            </p:cNvPr>
            <p:cNvSpPr/>
            <p:nvPr/>
          </p:nvSpPr>
          <p:spPr>
            <a:xfrm>
              <a:off x="5968257" y="898656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88F52AC-CBB1-4B42-80D5-9E3DD98DC5DA}"/>
                </a:ext>
              </a:extLst>
            </p:cNvPr>
            <p:cNvSpPr/>
            <p:nvPr/>
          </p:nvSpPr>
          <p:spPr>
            <a:xfrm>
              <a:off x="6131681" y="898656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2B8FD9E-11B7-4337-BB2F-B4A29B80CCB8}"/>
                </a:ext>
              </a:extLst>
            </p:cNvPr>
            <p:cNvSpPr/>
            <p:nvPr/>
          </p:nvSpPr>
          <p:spPr>
            <a:xfrm>
              <a:off x="6298156" y="898656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4F71D76-6658-438E-BF06-60AAAC21ABE3}"/>
                </a:ext>
              </a:extLst>
            </p:cNvPr>
            <p:cNvSpPr/>
            <p:nvPr/>
          </p:nvSpPr>
          <p:spPr>
            <a:xfrm>
              <a:off x="6464630" y="898656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9E0B599-DBBA-4830-8DB4-D146B9FCCAD8}"/>
                </a:ext>
              </a:extLst>
            </p:cNvPr>
            <p:cNvSpPr/>
            <p:nvPr/>
          </p:nvSpPr>
          <p:spPr>
            <a:xfrm>
              <a:off x="5968257" y="1066002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6877863-98EB-461F-8158-5BF636B05C4D}"/>
                </a:ext>
              </a:extLst>
            </p:cNvPr>
            <p:cNvSpPr/>
            <p:nvPr/>
          </p:nvSpPr>
          <p:spPr>
            <a:xfrm>
              <a:off x="6131681" y="1066002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0714DCB-1A8F-4320-A445-4304B01479C9}"/>
                </a:ext>
              </a:extLst>
            </p:cNvPr>
            <p:cNvSpPr/>
            <p:nvPr/>
          </p:nvSpPr>
          <p:spPr>
            <a:xfrm>
              <a:off x="6298156" y="1066002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F93CE016-D0BA-4222-80F1-D8C2B1EF273A}"/>
                </a:ext>
              </a:extLst>
            </p:cNvPr>
            <p:cNvSpPr/>
            <p:nvPr/>
          </p:nvSpPr>
          <p:spPr>
            <a:xfrm>
              <a:off x="6464630" y="1066002"/>
              <a:ext cx="117665" cy="113826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110016B2-8762-4D02-AD06-F40E4ABBA965}"/>
              </a:ext>
            </a:extLst>
          </p:cNvPr>
          <p:cNvSpPr txBox="1"/>
          <p:nvPr/>
        </p:nvSpPr>
        <p:spPr>
          <a:xfrm>
            <a:off x="5557515" y="4791205"/>
            <a:ext cx="224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RIS</a:t>
            </a:r>
            <a:endParaRPr lang="zh-C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对象 41">
                <a:extLst>
                  <a:ext uri="{FF2B5EF4-FFF2-40B4-BE49-F238E27FC236}">
                    <a16:creationId xmlns:a16="http://schemas.microsoft.com/office/drawing/2014/main" id="{300A0467-808F-460D-B74F-1122F352641D}"/>
                  </a:ext>
                </a:extLst>
              </p:cNvPr>
              <p:cNvSpPr txBox="1"/>
              <p:nvPr/>
            </p:nvSpPr>
            <p:spPr bwMode="auto">
              <a:xfrm>
                <a:off x="1207893" y="3476149"/>
                <a:ext cx="322262" cy="34131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2" name="对象 41">
                <a:extLst>
                  <a:ext uri="{FF2B5EF4-FFF2-40B4-BE49-F238E27FC236}">
                    <a16:creationId xmlns:a16="http://schemas.microsoft.com/office/drawing/2014/main" id="{300A0467-808F-460D-B74F-1122F3526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893" y="3476149"/>
                <a:ext cx="322262" cy="341313"/>
              </a:xfrm>
              <a:prstGeom prst="rect">
                <a:avLst/>
              </a:prstGeom>
              <a:blipFill>
                <a:blip r:embed="rId5"/>
                <a:stretch>
                  <a:fillRect r="-9434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对象 42">
                <a:extLst>
                  <a:ext uri="{FF2B5EF4-FFF2-40B4-BE49-F238E27FC236}">
                    <a16:creationId xmlns:a16="http://schemas.microsoft.com/office/drawing/2014/main" id="{9E56BA25-A8A2-424A-A032-31506B79B31C}"/>
                  </a:ext>
                </a:extLst>
              </p:cNvPr>
              <p:cNvSpPr txBox="1"/>
              <p:nvPr/>
            </p:nvSpPr>
            <p:spPr bwMode="auto">
              <a:xfrm>
                <a:off x="2269820" y="3043125"/>
                <a:ext cx="393700" cy="366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3" name="对象 42">
                <a:extLst>
                  <a:ext uri="{FF2B5EF4-FFF2-40B4-BE49-F238E27FC236}">
                    <a16:creationId xmlns:a16="http://schemas.microsoft.com/office/drawing/2014/main" id="{9E56BA25-A8A2-424A-A032-31506B79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9820" y="3043125"/>
                <a:ext cx="393700" cy="366712"/>
              </a:xfrm>
              <a:prstGeom prst="rect">
                <a:avLst/>
              </a:prstGeom>
              <a:blipFill>
                <a:blip r:embed="rId6"/>
                <a:stretch>
                  <a:fillRect r="-615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对象 43">
                <a:extLst>
                  <a:ext uri="{FF2B5EF4-FFF2-40B4-BE49-F238E27FC236}">
                    <a16:creationId xmlns:a16="http://schemas.microsoft.com/office/drawing/2014/main" id="{2BA45F76-1153-4606-993D-CAF541AB74F2}"/>
                  </a:ext>
                </a:extLst>
              </p:cNvPr>
              <p:cNvSpPr txBox="1"/>
              <p:nvPr/>
            </p:nvSpPr>
            <p:spPr bwMode="auto">
              <a:xfrm>
                <a:off x="1803019" y="4061628"/>
                <a:ext cx="415925" cy="36988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4" name="对象 43">
                <a:extLst>
                  <a:ext uri="{FF2B5EF4-FFF2-40B4-BE49-F238E27FC236}">
                    <a16:creationId xmlns:a16="http://schemas.microsoft.com/office/drawing/2014/main" id="{2BA45F76-1153-4606-993D-CAF541AB7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3019" y="4061628"/>
                <a:ext cx="415925" cy="369888"/>
              </a:xfrm>
              <a:prstGeom prst="rect">
                <a:avLst/>
              </a:prstGeom>
              <a:blipFill>
                <a:blip r:embed="rId7"/>
                <a:stretch>
                  <a:fillRect l="-1471" r="-8824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对象 44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/>
              <p:nvPr/>
            </p:nvSpPr>
            <p:spPr bwMode="auto">
              <a:xfrm>
                <a:off x="129775" y="5290918"/>
                <a:ext cx="3799134" cy="5397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</m:d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对象 44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75" y="5290918"/>
                <a:ext cx="3799134" cy="5397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对象 45">
                <a:extLst>
                  <a:ext uri="{FF2B5EF4-FFF2-40B4-BE49-F238E27FC236}">
                    <a16:creationId xmlns:a16="http://schemas.microsoft.com/office/drawing/2014/main" id="{0C659DB9-20A1-4627-B39F-8C1631CD66D4}"/>
                  </a:ext>
                </a:extLst>
              </p:cNvPr>
              <p:cNvSpPr txBox="1"/>
              <p:nvPr/>
            </p:nvSpPr>
            <p:spPr bwMode="auto">
              <a:xfrm>
                <a:off x="4159967" y="5295062"/>
                <a:ext cx="5054071" cy="5048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</m:d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  <m:r>
                        <a:rPr lang="zh-CN" altLang="en-US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r>
                        <a:rPr lang="zh-CN" altLang="en-US" i="1">
                          <a:solidFill>
                            <a:srgbClr val="FF8000"/>
                          </a:solidFill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对象 45">
                <a:extLst>
                  <a:ext uri="{FF2B5EF4-FFF2-40B4-BE49-F238E27FC236}">
                    <a16:creationId xmlns:a16="http://schemas.microsoft.com/office/drawing/2014/main" id="{0C659DB9-20A1-4627-B39F-8C1631CD6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9967" y="5295062"/>
                <a:ext cx="5054071" cy="5048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31C8F18F-1D64-4013-97EF-E3EC2119014F}"/>
              </a:ext>
            </a:extLst>
          </p:cNvPr>
          <p:cNvGrpSpPr/>
          <p:nvPr/>
        </p:nvGrpSpPr>
        <p:grpSpPr>
          <a:xfrm>
            <a:off x="1126179" y="2565617"/>
            <a:ext cx="725603" cy="748265"/>
            <a:chOff x="4979612" y="1653443"/>
            <a:chExt cx="725603" cy="748265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7FED2026-9E61-470A-ABAF-27F8C976F9ED}"/>
                </a:ext>
              </a:extLst>
            </p:cNvPr>
            <p:cNvSpPr/>
            <p:nvPr/>
          </p:nvSpPr>
          <p:spPr>
            <a:xfrm>
              <a:off x="4979612" y="1653443"/>
              <a:ext cx="725603" cy="74826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5468EE4-68D6-430F-9DC8-78773C018D85}"/>
                </a:ext>
              </a:extLst>
            </p:cNvPr>
            <p:cNvSpPr/>
            <p:nvPr/>
          </p:nvSpPr>
          <p:spPr>
            <a:xfrm>
              <a:off x="5034629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3C10FC56-BCBF-4CE0-9FA7-43BF82F79AB4}"/>
                </a:ext>
              </a:extLst>
            </p:cNvPr>
            <p:cNvSpPr/>
            <p:nvPr/>
          </p:nvSpPr>
          <p:spPr>
            <a:xfrm>
              <a:off x="5198053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1A3D8CF-D15B-468D-9DB8-904AB65D20E9}"/>
                </a:ext>
              </a:extLst>
            </p:cNvPr>
            <p:cNvSpPr/>
            <p:nvPr/>
          </p:nvSpPr>
          <p:spPr>
            <a:xfrm>
              <a:off x="5364528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9DB3C6C-992F-484C-B35D-B158D4CA0714}"/>
                </a:ext>
              </a:extLst>
            </p:cNvPr>
            <p:cNvSpPr/>
            <p:nvPr/>
          </p:nvSpPr>
          <p:spPr>
            <a:xfrm>
              <a:off x="5531002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7E9CE675-D5F6-4129-82E3-AEA5E0F13BB6}"/>
                </a:ext>
              </a:extLst>
            </p:cNvPr>
            <p:cNvSpPr/>
            <p:nvPr/>
          </p:nvSpPr>
          <p:spPr>
            <a:xfrm>
              <a:off x="5034629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208BC37-6418-4D21-B978-422C5F19A704}"/>
                </a:ext>
              </a:extLst>
            </p:cNvPr>
            <p:cNvSpPr/>
            <p:nvPr/>
          </p:nvSpPr>
          <p:spPr>
            <a:xfrm>
              <a:off x="5198053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30F4B92-B5BD-4EA7-8405-F24103153389}"/>
                </a:ext>
              </a:extLst>
            </p:cNvPr>
            <p:cNvSpPr/>
            <p:nvPr/>
          </p:nvSpPr>
          <p:spPr>
            <a:xfrm>
              <a:off x="5364528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044CB075-D79F-4C94-8C13-78227DB0ABFB}"/>
                </a:ext>
              </a:extLst>
            </p:cNvPr>
            <p:cNvSpPr/>
            <p:nvPr/>
          </p:nvSpPr>
          <p:spPr>
            <a:xfrm>
              <a:off x="5531002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2B9A1A1B-19EA-408C-B23F-E5542B9110F9}"/>
                </a:ext>
              </a:extLst>
            </p:cNvPr>
            <p:cNvSpPr/>
            <p:nvPr/>
          </p:nvSpPr>
          <p:spPr>
            <a:xfrm>
              <a:off x="5034629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F6CC2A8-2A70-428B-96CA-D3C11B079909}"/>
                </a:ext>
              </a:extLst>
            </p:cNvPr>
            <p:cNvSpPr/>
            <p:nvPr/>
          </p:nvSpPr>
          <p:spPr>
            <a:xfrm>
              <a:off x="5198053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27266268-C94A-4430-BD26-111FF33C0315}"/>
                </a:ext>
              </a:extLst>
            </p:cNvPr>
            <p:cNvSpPr/>
            <p:nvPr/>
          </p:nvSpPr>
          <p:spPr>
            <a:xfrm>
              <a:off x="5364528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244C3CB3-6BB0-487C-AEA4-81FE9287D1A7}"/>
                </a:ext>
              </a:extLst>
            </p:cNvPr>
            <p:cNvSpPr/>
            <p:nvPr/>
          </p:nvSpPr>
          <p:spPr>
            <a:xfrm>
              <a:off x="5531002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3629A18-8A5E-4FEC-B5F0-EBAB22E80C87}"/>
                </a:ext>
              </a:extLst>
            </p:cNvPr>
            <p:cNvSpPr/>
            <p:nvPr/>
          </p:nvSpPr>
          <p:spPr>
            <a:xfrm>
              <a:off x="5034629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9BA359C-6691-40D3-B753-166E1938195C}"/>
                </a:ext>
              </a:extLst>
            </p:cNvPr>
            <p:cNvSpPr/>
            <p:nvPr/>
          </p:nvSpPr>
          <p:spPr>
            <a:xfrm>
              <a:off x="5198053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4D50DE3-335E-4786-A016-24E23E805C89}"/>
                </a:ext>
              </a:extLst>
            </p:cNvPr>
            <p:cNvSpPr/>
            <p:nvPr/>
          </p:nvSpPr>
          <p:spPr>
            <a:xfrm>
              <a:off x="5364528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A36995EF-79DD-443E-B05B-0CD36976F4D8}"/>
                </a:ext>
              </a:extLst>
            </p:cNvPr>
            <p:cNvSpPr/>
            <p:nvPr/>
          </p:nvSpPr>
          <p:spPr>
            <a:xfrm>
              <a:off x="5531002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C28DDF5C-8905-49A0-8A1B-F98F06D7F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9746" y="3314537"/>
            <a:ext cx="251534" cy="803746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D4F5FB99-9132-41CF-BA20-53ED507E3DC4}"/>
              </a:ext>
            </a:extLst>
          </p:cNvPr>
          <p:cNvSpPr txBox="1"/>
          <p:nvPr/>
        </p:nvSpPr>
        <p:spPr>
          <a:xfrm>
            <a:off x="2966268" y="4044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user</a:t>
            </a:r>
            <a:endParaRPr lang="zh-CN" altLang="en-US" sz="1800" b="1" dirty="0">
              <a:solidFill>
                <a:srgbClr val="212328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04E55036-B929-4B39-97A9-BD568C0C39AC}"/>
              </a:ext>
            </a:extLst>
          </p:cNvPr>
          <p:cNvCxnSpPr>
            <a:cxnSpLocks/>
          </p:cNvCxnSpPr>
          <p:nvPr/>
        </p:nvCxnSpPr>
        <p:spPr>
          <a:xfrm flipV="1">
            <a:off x="896008" y="2921414"/>
            <a:ext cx="600801" cy="1418035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50A73F8B-864F-4505-9665-FAFD15CF95A0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1462285" y="2940775"/>
            <a:ext cx="1657461" cy="775635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E8A3737E-B840-4826-A7DE-533334C6C8A1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896008" y="3716410"/>
            <a:ext cx="2223738" cy="623039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3" name="图片 92">
            <a:extLst>
              <a:ext uri="{FF2B5EF4-FFF2-40B4-BE49-F238E27FC236}">
                <a16:creationId xmlns:a16="http://schemas.microsoft.com/office/drawing/2014/main" id="{37F502DA-D51B-4864-BEE6-4B9F18A1F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4116" y="3380243"/>
            <a:ext cx="251534" cy="803746"/>
          </a:xfrm>
          <a:prstGeom prst="rect">
            <a:avLst/>
          </a:prstGeom>
        </p:spPr>
      </p:pic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EA0145C3-F28C-44FB-8820-E5A3566B66CC}"/>
              </a:ext>
            </a:extLst>
          </p:cNvPr>
          <p:cNvCxnSpPr>
            <a:cxnSpLocks/>
          </p:cNvCxnSpPr>
          <p:nvPr/>
        </p:nvCxnSpPr>
        <p:spPr>
          <a:xfrm flipV="1">
            <a:off x="5350378" y="3057448"/>
            <a:ext cx="608667" cy="1347707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472DBFA1-FB73-4A1F-8DEE-AEDE8995553A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5959045" y="3060582"/>
            <a:ext cx="1615071" cy="721534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6EACFD97-8DBE-4E68-8C4B-E19F1C380B59}"/>
              </a:ext>
            </a:extLst>
          </p:cNvPr>
          <p:cNvCxnSpPr>
            <a:cxnSpLocks/>
          </p:cNvCxnSpPr>
          <p:nvPr/>
        </p:nvCxnSpPr>
        <p:spPr>
          <a:xfrm flipV="1">
            <a:off x="5348148" y="3776725"/>
            <a:ext cx="2223738" cy="623039"/>
          </a:xfrm>
          <a:prstGeom prst="straightConnector1">
            <a:avLst/>
          </a:prstGeom>
          <a:ln w="38100">
            <a:solidFill>
              <a:srgbClr val="212328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82AE4C-16E6-4C2F-BBBA-436814A6FEF1}"/>
              </a:ext>
            </a:extLst>
          </p:cNvPr>
          <p:cNvGrpSpPr/>
          <p:nvPr/>
        </p:nvGrpSpPr>
        <p:grpSpPr>
          <a:xfrm>
            <a:off x="4061484" y="5942385"/>
            <a:ext cx="2188703" cy="431368"/>
            <a:chOff x="4537266" y="5045807"/>
            <a:chExt cx="2188703" cy="368058"/>
          </a:xfrm>
        </p:grpSpPr>
        <p:sp>
          <p:nvSpPr>
            <p:cNvPr id="119" name="对话气泡: 圆角矩形 207">
              <a:extLst>
                <a:ext uri="{FF2B5EF4-FFF2-40B4-BE49-F238E27FC236}">
                  <a16:creationId xmlns:a16="http://schemas.microsoft.com/office/drawing/2014/main" id="{5FD2C78E-EC10-448F-B78C-1413E54D1B55}"/>
                </a:ext>
              </a:extLst>
            </p:cNvPr>
            <p:cNvSpPr/>
            <p:nvPr/>
          </p:nvSpPr>
          <p:spPr bwMode="auto">
            <a:xfrm>
              <a:off x="4551478" y="5045807"/>
              <a:ext cx="2009257" cy="338331"/>
            </a:xfrm>
            <a:prstGeom prst="wedgeRoundRectCallout">
              <a:avLst>
                <a:gd name="adj1" fmla="val 48499"/>
                <a:gd name="adj2" fmla="val -106982"/>
                <a:gd name="adj3" fmla="val 16667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3CAD529E-9EE5-4737-9DB3-F83199BABFD2}"/>
                </a:ext>
              </a:extLst>
            </p:cNvPr>
            <p:cNvSpPr txBox="1"/>
            <p:nvPr/>
          </p:nvSpPr>
          <p:spPr>
            <a:xfrm>
              <a:off x="4537266" y="5075311"/>
              <a:ext cx="2188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Amplification matrix</a:t>
              </a:r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2E6C760E-FC62-4BC9-828E-5B6C159D7963}"/>
              </a:ext>
            </a:extLst>
          </p:cNvPr>
          <p:cNvGrpSpPr/>
          <p:nvPr/>
        </p:nvGrpSpPr>
        <p:grpSpPr>
          <a:xfrm>
            <a:off x="6197897" y="5902731"/>
            <a:ext cx="2600710" cy="608747"/>
            <a:chOff x="6969939" y="4187883"/>
            <a:chExt cx="1838965" cy="834190"/>
          </a:xfrm>
        </p:grpSpPr>
        <p:sp>
          <p:nvSpPr>
            <p:cNvPr id="123" name="对话气泡: 圆角矩形 210">
              <a:extLst>
                <a:ext uri="{FF2B5EF4-FFF2-40B4-BE49-F238E27FC236}">
                  <a16:creationId xmlns:a16="http://schemas.microsoft.com/office/drawing/2014/main" id="{BD70F2C3-F976-4E2D-9EAE-E37903DD2DB2}"/>
                </a:ext>
              </a:extLst>
            </p:cNvPr>
            <p:cNvSpPr/>
            <p:nvPr/>
          </p:nvSpPr>
          <p:spPr bwMode="auto">
            <a:xfrm>
              <a:off x="7037737" y="4187883"/>
              <a:ext cx="1723897" cy="834190"/>
            </a:xfrm>
            <a:prstGeom prst="wedgeRoundRectCallout">
              <a:avLst>
                <a:gd name="adj1" fmla="val 32502"/>
                <a:gd name="adj2" fmla="val -83856"/>
                <a:gd name="adj3" fmla="val 16667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17201490-D1C2-483E-A903-0737974CD9AA}"/>
                </a:ext>
              </a:extLst>
            </p:cNvPr>
            <p:cNvSpPr txBox="1"/>
            <p:nvPr/>
          </p:nvSpPr>
          <p:spPr>
            <a:xfrm>
              <a:off x="6969939" y="4210784"/>
              <a:ext cx="1838965" cy="554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Additional noise introduced </a:t>
              </a:r>
            </a:p>
            <a:p>
              <a:pPr algn="ctr"/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by active components</a:t>
              </a:r>
            </a:p>
          </p:txBody>
        </p:sp>
      </p:grpSp>
      <p:sp>
        <p:nvSpPr>
          <p:cNvPr id="139" name="矩形 138">
            <a:extLst>
              <a:ext uri="{FF2B5EF4-FFF2-40B4-BE49-F238E27FC236}">
                <a16:creationId xmlns:a16="http://schemas.microsoft.com/office/drawing/2014/main" id="{6989873B-D4B9-4F17-8542-7B0C3994CE95}"/>
              </a:ext>
            </a:extLst>
          </p:cNvPr>
          <p:cNvSpPr/>
          <p:nvPr/>
        </p:nvSpPr>
        <p:spPr bwMode="auto">
          <a:xfrm>
            <a:off x="2218944" y="1716934"/>
            <a:ext cx="1319718" cy="1082760"/>
          </a:xfrm>
          <a:prstGeom prst="rect">
            <a:avLst/>
          </a:prstGeom>
          <a:solidFill>
            <a:srgbClr val="FFC000">
              <a:alpha val="23000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FA26E80B-D165-4A1F-8640-1AEF3449402B}"/>
              </a:ext>
            </a:extLst>
          </p:cNvPr>
          <p:cNvSpPr/>
          <p:nvPr/>
        </p:nvSpPr>
        <p:spPr bwMode="auto">
          <a:xfrm>
            <a:off x="2478330" y="1919832"/>
            <a:ext cx="948618" cy="75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BEF420CE-BDEE-4B81-9320-501906E5CB34}"/>
              </a:ext>
            </a:extLst>
          </p:cNvPr>
          <p:cNvCxnSpPr/>
          <p:nvPr/>
        </p:nvCxnSpPr>
        <p:spPr bwMode="auto">
          <a:xfrm>
            <a:off x="2377456" y="1920675"/>
            <a:ext cx="0" cy="75160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443C84FC-870E-4DC1-A962-0B9F485D55AD}"/>
              </a:ext>
            </a:extLst>
          </p:cNvPr>
          <p:cNvCxnSpPr/>
          <p:nvPr/>
        </p:nvCxnSpPr>
        <p:spPr bwMode="auto">
          <a:xfrm>
            <a:off x="2478328" y="1989624"/>
            <a:ext cx="3960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ED47590D-C079-43DC-8D2A-1D49C675B5BD}"/>
              </a:ext>
            </a:extLst>
          </p:cNvPr>
          <p:cNvCxnSpPr/>
          <p:nvPr/>
        </p:nvCxnSpPr>
        <p:spPr bwMode="auto">
          <a:xfrm>
            <a:off x="2874949" y="1989624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F2CCD118-3475-4A23-9B3F-52B4078B7BE8}"/>
              </a:ext>
            </a:extLst>
          </p:cNvPr>
          <p:cNvCxnSpPr/>
          <p:nvPr/>
        </p:nvCxnSpPr>
        <p:spPr bwMode="auto">
          <a:xfrm>
            <a:off x="2675293" y="1989624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AC93DC4C-3B02-444B-9583-368A20FA2BC7}"/>
              </a:ext>
            </a:extLst>
          </p:cNvPr>
          <p:cNvCxnSpPr/>
          <p:nvPr/>
        </p:nvCxnSpPr>
        <p:spPr bwMode="auto">
          <a:xfrm>
            <a:off x="2599236" y="2212965"/>
            <a:ext cx="1498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37864B5E-0027-42E2-9B59-16EBF018EEC6}"/>
              </a:ext>
            </a:extLst>
          </p:cNvPr>
          <p:cNvCxnSpPr/>
          <p:nvPr/>
        </p:nvCxnSpPr>
        <p:spPr bwMode="auto">
          <a:xfrm>
            <a:off x="2598327" y="2273910"/>
            <a:ext cx="1498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951F9C71-98D8-404A-8C34-DE3916B9F5A4}"/>
              </a:ext>
            </a:extLst>
          </p:cNvPr>
          <p:cNvCxnSpPr>
            <a:endCxn id="154" idx="0"/>
          </p:cNvCxnSpPr>
          <p:nvPr/>
        </p:nvCxnSpPr>
        <p:spPr bwMode="auto">
          <a:xfrm>
            <a:off x="2675293" y="2273420"/>
            <a:ext cx="0" cy="8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37D51677-C071-44ED-97B7-99A8AE8ABC54}"/>
              </a:ext>
            </a:extLst>
          </p:cNvPr>
          <p:cNvCxnSpPr/>
          <p:nvPr/>
        </p:nvCxnSpPr>
        <p:spPr bwMode="auto">
          <a:xfrm flipV="1">
            <a:off x="2598327" y="2125974"/>
            <a:ext cx="163252" cy="218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3152257C-80D8-4377-A1A4-7F99B059F52F}"/>
              </a:ext>
            </a:extLst>
          </p:cNvPr>
          <p:cNvCxnSpPr/>
          <p:nvPr/>
        </p:nvCxnSpPr>
        <p:spPr bwMode="auto">
          <a:xfrm>
            <a:off x="2581135" y="2609002"/>
            <a:ext cx="2938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4" name="矩形 153">
            <a:extLst>
              <a:ext uri="{FF2B5EF4-FFF2-40B4-BE49-F238E27FC236}">
                <a16:creationId xmlns:a16="http://schemas.microsoft.com/office/drawing/2014/main" id="{396F7DA7-43C1-4C97-BE51-6987F2742090}"/>
              </a:ext>
            </a:extLst>
          </p:cNvPr>
          <p:cNvSpPr/>
          <p:nvPr/>
        </p:nvSpPr>
        <p:spPr bwMode="auto">
          <a:xfrm>
            <a:off x="2640254" y="2357022"/>
            <a:ext cx="70079" cy="1633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6E304E7C-652D-4B57-B1BE-9A14C1A372FA}"/>
              </a:ext>
            </a:extLst>
          </p:cNvPr>
          <p:cNvCxnSpPr/>
          <p:nvPr/>
        </p:nvCxnSpPr>
        <p:spPr bwMode="auto">
          <a:xfrm>
            <a:off x="2675293" y="2520413"/>
            <a:ext cx="0" cy="8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6" name="任意多边形: 形状 326">
            <a:extLst>
              <a:ext uri="{FF2B5EF4-FFF2-40B4-BE49-F238E27FC236}">
                <a16:creationId xmlns:a16="http://schemas.microsoft.com/office/drawing/2014/main" id="{1ED1424E-D0B0-416E-B033-4C86FAC8C908}"/>
              </a:ext>
            </a:extLst>
          </p:cNvPr>
          <p:cNvSpPr/>
          <p:nvPr/>
        </p:nvSpPr>
        <p:spPr>
          <a:xfrm rot="5400000">
            <a:off x="2781954" y="2261745"/>
            <a:ext cx="178467" cy="69951"/>
          </a:xfrm>
          <a:custGeom>
            <a:avLst/>
            <a:gdLst>
              <a:gd name="connsiteX0" fmla="*/ 18570 w 2178209"/>
              <a:gd name="connsiteY0" fmla="*/ 1015500 h 1888568"/>
              <a:gd name="connsiteX1" fmla="*/ 18570 w 2178209"/>
              <a:gd name="connsiteY1" fmla="*/ 932791 h 1888568"/>
              <a:gd name="connsiteX2" fmla="*/ 211559 w 2178209"/>
              <a:gd name="connsiteY2" fmla="*/ 27581 h 1888568"/>
              <a:gd name="connsiteX3" fmla="*/ 395358 w 2178209"/>
              <a:gd name="connsiteY3" fmla="*/ 1870165 h 1888568"/>
              <a:gd name="connsiteX4" fmla="*/ 560778 w 2178209"/>
              <a:gd name="connsiteY4" fmla="*/ 59745 h 1888568"/>
              <a:gd name="connsiteX5" fmla="*/ 799716 w 2178209"/>
              <a:gd name="connsiteY5" fmla="*/ 1847191 h 1888568"/>
              <a:gd name="connsiteX6" fmla="*/ 951350 w 2178209"/>
              <a:gd name="connsiteY6" fmla="*/ 45960 h 1888568"/>
              <a:gd name="connsiteX7" fmla="*/ 1199479 w 2178209"/>
              <a:gd name="connsiteY7" fmla="*/ 1888545 h 1888568"/>
              <a:gd name="connsiteX8" fmla="*/ 1305163 w 2178209"/>
              <a:gd name="connsiteY8" fmla="*/ 11 h 1888568"/>
              <a:gd name="connsiteX9" fmla="*/ 1571672 w 2178209"/>
              <a:gd name="connsiteY9" fmla="*/ 1856381 h 1888568"/>
              <a:gd name="connsiteX10" fmla="*/ 1783041 w 2178209"/>
              <a:gd name="connsiteY10" fmla="*/ 9201 h 1888568"/>
              <a:gd name="connsiteX11" fmla="*/ 1980625 w 2178209"/>
              <a:gd name="connsiteY11" fmla="*/ 1856381 h 1888568"/>
              <a:gd name="connsiteX12" fmla="*/ 2178209 w 2178209"/>
              <a:gd name="connsiteY12" fmla="*/ 813321 h 18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8209" h="1888568">
                <a:moveTo>
                  <a:pt x="18570" y="1015500"/>
                </a:moveTo>
                <a:cubicBezTo>
                  <a:pt x="2487" y="1056472"/>
                  <a:pt x="-13595" y="1097444"/>
                  <a:pt x="18570" y="932791"/>
                </a:cubicBezTo>
                <a:cubicBezTo>
                  <a:pt x="50735" y="768138"/>
                  <a:pt x="148761" y="-128648"/>
                  <a:pt x="211559" y="27581"/>
                </a:cubicBezTo>
                <a:cubicBezTo>
                  <a:pt x="274357" y="183810"/>
                  <a:pt x="337155" y="1864804"/>
                  <a:pt x="395358" y="1870165"/>
                </a:cubicBezTo>
                <a:cubicBezTo>
                  <a:pt x="453561" y="1875526"/>
                  <a:pt x="493385" y="63574"/>
                  <a:pt x="560778" y="59745"/>
                </a:cubicBezTo>
                <a:cubicBezTo>
                  <a:pt x="628171" y="55916"/>
                  <a:pt x="734621" y="1849488"/>
                  <a:pt x="799716" y="1847191"/>
                </a:cubicBezTo>
                <a:cubicBezTo>
                  <a:pt x="864811" y="1844894"/>
                  <a:pt x="884723" y="39068"/>
                  <a:pt x="951350" y="45960"/>
                </a:cubicBezTo>
                <a:cubicBezTo>
                  <a:pt x="1017977" y="52852"/>
                  <a:pt x="1140510" y="1896203"/>
                  <a:pt x="1199479" y="1888545"/>
                </a:cubicBezTo>
                <a:cubicBezTo>
                  <a:pt x="1258448" y="1880887"/>
                  <a:pt x="1243131" y="5372"/>
                  <a:pt x="1305163" y="11"/>
                </a:cubicBezTo>
                <a:cubicBezTo>
                  <a:pt x="1367195" y="-5350"/>
                  <a:pt x="1492026" y="1854849"/>
                  <a:pt x="1571672" y="1856381"/>
                </a:cubicBezTo>
                <a:cubicBezTo>
                  <a:pt x="1651318" y="1857913"/>
                  <a:pt x="1714882" y="9201"/>
                  <a:pt x="1783041" y="9201"/>
                </a:cubicBezTo>
                <a:cubicBezTo>
                  <a:pt x="1851200" y="9201"/>
                  <a:pt x="1914764" y="1722361"/>
                  <a:pt x="1980625" y="1856381"/>
                </a:cubicBezTo>
                <a:cubicBezTo>
                  <a:pt x="2046486" y="1990401"/>
                  <a:pt x="2121538" y="1002481"/>
                  <a:pt x="2178209" y="813321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4"/>
          </a:p>
        </p:txBody>
      </p: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BF2DAEF9-3DD2-4C28-9220-70C03C2B3E89}"/>
              </a:ext>
            </a:extLst>
          </p:cNvPr>
          <p:cNvCxnSpPr/>
          <p:nvPr/>
        </p:nvCxnSpPr>
        <p:spPr bwMode="auto">
          <a:xfrm>
            <a:off x="2874350" y="2385662"/>
            <a:ext cx="0" cy="223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8" name="文本框 157">
            <a:extLst>
              <a:ext uri="{FF2B5EF4-FFF2-40B4-BE49-F238E27FC236}">
                <a16:creationId xmlns:a16="http://schemas.microsoft.com/office/drawing/2014/main" id="{C14A139E-1475-43C7-BF2D-E8D20833F4CE}"/>
              </a:ext>
            </a:extLst>
          </p:cNvPr>
          <p:cNvSpPr txBox="1"/>
          <p:nvPr/>
        </p:nvSpPr>
        <p:spPr>
          <a:xfrm>
            <a:off x="2162569" y="1666840"/>
            <a:ext cx="579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0686A274-84E8-4C43-8264-3024572AD13B}"/>
              </a:ext>
            </a:extLst>
          </p:cNvPr>
          <p:cNvSpPr txBox="1"/>
          <p:nvPr/>
        </p:nvSpPr>
        <p:spPr>
          <a:xfrm>
            <a:off x="2823025" y="1954675"/>
            <a:ext cx="698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phase- shift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17963624-08CB-4FBB-8FE0-597B6C5BF6D2}"/>
              </a:ext>
            </a:extLst>
          </p:cNvPr>
          <p:cNvGrpSpPr/>
          <p:nvPr/>
        </p:nvGrpSpPr>
        <p:grpSpPr>
          <a:xfrm rot="5400000">
            <a:off x="2508116" y="2586014"/>
            <a:ext cx="91427" cy="45980"/>
            <a:chOff x="2114917" y="6391204"/>
            <a:chExt cx="116791" cy="59055"/>
          </a:xfrm>
        </p:grpSpPr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14F95AA4-8C44-4053-9503-E57ED43A0F32}"/>
                </a:ext>
              </a:extLst>
            </p:cNvPr>
            <p:cNvCxnSpPr/>
            <p:nvPr/>
          </p:nvCxnSpPr>
          <p:spPr bwMode="auto">
            <a:xfrm>
              <a:off x="2114917" y="6391204"/>
              <a:ext cx="1167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A4436AAF-4078-4FB0-B7F9-831087B00FBA}"/>
                </a:ext>
              </a:extLst>
            </p:cNvPr>
            <p:cNvCxnSpPr/>
            <p:nvPr/>
          </p:nvCxnSpPr>
          <p:spPr bwMode="auto">
            <a:xfrm>
              <a:off x="2139656" y="6420731"/>
              <a:ext cx="698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AC9E5344-7E5F-4867-B79D-9D6FFE3807E0}"/>
                </a:ext>
              </a:extLst>
            </p:cNvPr>
            <p:cNvCxnSpPr/>
            <p:nvPr/>
          </p:nvCxnSpPr>
          <p:spPr bwMode="auto">
            <a:xfrm>
              <a:off x="2156695" y="6450259"/>
              <a:ext cx="378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12D8FA67-AE62-4615-BBCE-FFF556E83CED}"/>
              </a:ext>
            </a:extLst>
          </p:cNvPr>
          <p:cNvCxnSpPr>
            <a:cxnSpLocks/>
            <a:endCxn id="144" idx="1"/>
          </p:cNvCxnSpPr>
          <p:nvPr/>
        </p:nvCxnSpPr>
        <p:spPr bwMode="auto">
          <a:xfrm>
            <a:off x="2382830" y="2299079"/>
            <a:ext cx="95500" cy="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2BE7BE7-D521-443C-A7CB-964F6071DBC3}"/>
              </a:ext>
            </a:extLst>
          </p:cNvPr>
          <p:cNvGrpSpPr/>
          <p:nvPr/>
        </p:nvGrpSpPr>
        <p:grpSpPr>
          <a:xfrm>
            <a:off x="1120942" y="5942388"/>
            <a:ext cx="2009257" cy="339563"/>
            <a:chOff x="975379" y="5825145"/>
            <a:chExt cx="2009257" cy="339563"/>
          </a:xfrm>
        </p:grpSpPr>
        <p:sp>
          <p:nvSpPr>
            <p:cNvPr id="167" name="对话气泡: 圆角矩形 207">
              <a:extLst>
                <a:ext uri="{FF2B5EF4-FFF2-40B4-BE49-F238E27FC236}">
                  <a16:creationId xmlns:a16="http://schemas.microsoft.com/office/drawing/2014/main" id="{5FD2C78E-EC10-448F-B78C-1413E54D1B55}"/>
                </a:ext>
              </a:extLst>
            </p:cNvPr>
            <p:cNvSpPr/>
            <p:nvPr/>
          </p:nvSpPr>
          <p:spPr bwMode="auto">
            <a:xfrm>
              <a:off x="975379" y="5825145"/>
              <a:ext cx="2009257" cy="338331"/>
            </a:xfrm>
            <a:prstGeom prst="wedgeRoundRectCallout">
              <a:avLst>
                <a:gd name="adj1" fmla="val 3439"/>
                <a:gd name="adj2" fmla="val -128131"/>
                <a:gd name="adj3" fmla="val 16667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3CAD529E-9EE5-4737-9DB3-F83199BABFD2}"/>
                </a:ext>
              </a:extLst>
            </p:cNvPr>
            <p:cNvSpPr txBox="1"/>
            <p:nvPr/>
          </p:nvSpPr>
          <p:spPr>
            <a:xfrm>
              <a:off x="1116653" y="5826154"/>
              <a:ext cx="18626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Phase shift matrix</a:t>
              </a:r>
            </a:p>
          </p:txBody>
        </p:sp>
      </p:grpSp>
      <p:sp>
        <p:nvSpPr>
          <p:cNvPr id="169" name="矩形 168">
            <a:extLst>
              <a:ext uri="{FF2B5EF4-FFF2-40B4-BE49-F238E27FC236}">
                <a16:creationId xmlns:a16="http://schemas.microsoft.com/office/drawing/2014/main" id="{6989873B-D4B9-4F17-8542-7B0C3994CE95}"/>
              </a:ext>
            </a:extLst>
          </p:cNvPr>
          <p:cNvSpPr/>
          <p:nvPr/>
        </p:nvSpPr>
        <p:spPr bwMode="auto">
          <a:xfrm>
            <a:off x="1680502" y="2629548"/>
            <a:ext cx="123005" cy="130455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1679513" y="1756698"/>
            <a:ext cx="537218" cy="8776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175" name="直接连接符 174"/>
          <p:cNvCxnSpPr/>
          <p:nvPr/>
        </p:nvCxnSpPr>
        <p:spPr bwMode="auto">
          <a:xfrm>
            <a:off x="1797591" y="2758118"/>
            <a:ext cx="443716" cy="482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177" name="矩形 176">
            <a:extLst>
              <a:ext uri="{FF2B5EF4-FFF2-40B4-BE49-F238E27FC236}">
                <a16:creationId xmlns:a16="http://schemas.microsoft.com/office/drawing/2014/main" id="{2AF7294E-1FA3-4152-B5C4-CF81D3F1FBC8}"/>
              </a:ext>
            </a:extLst>
          </p:cNvPr>
          <p:cNvSpPr/>
          <p:nvPr/>
        </p:nvSpPr>
        <p:spPr bwMode="auto">
          <a:xfrm>
            <a:off x="6778809" y="1754266"/>
            <a:ext cx="1915667" cy="1125754"/>
          </a:xfrm>
          <a:prstGeom prst="rect">
            <a:avLst/>
          </a:prstGeom>
          <a:solidFill>
            <a:schemeClr val="bg1">
              <a:lumMod val="50000"/>
              <a:alpha val="14000"/>
            </a:scheme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CCD4D401-940E-4851-87F2-5CC15FB39A87}"/>
              </a:ext>
            </a:extLst>
          </p:cNvPr>
          <p:cNvSpPr/>
          <p:nvPr/>
        </p:nvSpPr>
        <p:spPr bwMode="auto">
          <a:xfrm>
            <a:off x="7544210" y="1919510"/>
            <a:ext cx="1069000" cy="8701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C07CBC7F-7E3C-4FCF-BB02-46B7EC733903}"/>
              </a:ext>
            </a:extLst>
          </p:cNvPr>
          <p:cNvCxnSpPr/>
          <p:nvPr/>
        </p:nvCxnSpPr>
        <p:spPr bwMode="auto">
          <a:xfrm>
            <a:off x="6943197" y="1944195"/>
            <a:ext cx="0" cy="84546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0" name="矩形 179">
            <a:extLst>
              <a:ext uri="{FF2B5EF4-FFF2-40B4-BE49-F238E27FC236}">
                <a16:creationId xmlns:a16="http://schemas.microsoft.com/office/drawing/2014/main" id="{C23B2CA3-BF33-4611-839F-B1C23E248C06}"/>
              </a:ext>
            </a:extLst>
          </p:cNvPr>
          <p:cNvSpPr/>
          <p:nvPr/>
        </p:nvSpPr>
        <p:spPr bwMode="auto">
          <a:xfrm>
            <a:off x="7046342" y="1924004"/>
            <a:ext cx="500866" cy="864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731E2A41-78D8-4AA7-BA1B-33EC0E378F3C}"/>
              </a:ext>
            </a:extLst>
          </p:cNvPr>
          <p:cNvSpPr txBox="1"/>
          <p:nvPr/>
        </p:nvSpPr>
        <p:spPr>
          <a:xfrm>
            <a:off x="6968065" y="1955345"/>
            <a:ext cx="652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phase- shift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47E2CD03-9E29-4CDF-996E-4F93215A06EC}"/>
              </a:ext>
            </a:extLst>
          </p:cNvPr>
          <p:cNvCxnSpPr>
            <a:cxnSpLocks/>
          </p:cNvCxnSpPr>
          <p:nvPr/>
        </p:nvCxnSpPr>
        <p:spPr bwMode="auto">
          <a:xfrm>
            <a:off x="6944975" y="2407168"/>
            <a:ext cx="9792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3" name="文本框 182">
            <a:extLst>
              <a:ext uri="{FF2B5EF4-FFF2-40B4-BE49-F238E27FC236}">
                <a16:creationId xmlns:a16="http://schemas.microsoft.com/office/drawing/2014/main" id="{5BA18CEE-E9DF-46D3-9FD8-8AE02DA38125}"/>
              </a:ext>
            </a:extLst>
          </p:cNvPr>
          <p:cNvSpPr txBox="1"/>
          <p:nvPr/>
        </p:nvSpPr>
        <p:spPr>
          <a:xfrm>
            <a:off x="7471876" y="1909862"/>
            <a:ext cx="131698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reflection-type </a:t>
            </a:r>
          </a:p>
          <a:p>
            <a:pPr>
              <a:lnSpc>
                <a:spcPts val="13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amplifier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50A82990-F411-409A-B81B-E5D43FCA6788}"/>
              </a:ext>
            </a:extLst>
          </p:cNvPr>
          <p:cNvGrpSpPr/>
          <p:nvPr/>
        </p:nvGrpSpPr>
        <p:grpSpPr>
          <a:xfrm>
            <a:off x="7550769" y="2287942"/>
            <a:ext cx="734817" cy="474076"/>
            <a:chOff x="7650436" y="5389245"/>
            <a:chExt cx="943766" cy="605598"/>
          </a:xfrm>
        </p:grpSpPr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58600838-E5F0-4922-83AC-80223AA7A4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57529" y="5397503"/>
              <a:ext cx="88632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直接连接符 185">
              <a:extLst>
                <a:ext uri="{FF2B5EF4-FFF2-40B4-BE49-F238E27FC236}">
                  <a16:creationId xmlns:a16="http://schemas.microsoft.com/office/drawing/2014/main" id="{5F5DEE18-9EB0-46DD-A231-1DE8951FDD04}"/>
                </a:ext>
              </a:extLst>
            </p:cNvPr>
            <p:cNvCxnSpPr>
              <a:cxnSpLocks/>
              <a:stCxn id="200" idx="2"/>
            </p:cNvCxnSpPr>
            <p:nvPr/>
          </p:nvCxnSpPr>
          <p:spPr bwMode="auto">
            <a:xfrm flipV="1">
              <a:off x="7928531" y="5949601"/>
              <a:ext cx="50856" cy="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7" name="等腰三角形 186">
              <a:extLst>
                <a:ext uri="{FF2B5EF4-FFF2-40B4-BE49-F238E27FC236}">
                  <a16:creationId xmlns:a16="http://schemas.microsoft.com/office/drawing/2014/main" id="{9805503E-9DEB-4001-907F-CB36518AB729}"/>
                </a:ext>
              </a:extLst>
            </p:cNvPr>
            <p:cNvSpPr/>
            <p:nvPr/>
          </p:nvSpPr>
          <p:spPr bwMode="auto">
            <a:xfrm rot="5400000">
              <a:off x="7989447" y="5477492"/>
              <a:ext cx="428254" cy="326708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37D1AA46-86E1-4D86-999A-64ABE40727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47093" y="5541170"/>
              <a:ext cx="947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直接连接符 188">
              <a:extLst>
                <a:ext uri="{FF2B5EF4-FFF2-40B4-BE49-F238E27FC236}">
                  <a16:creationId xmlns:a16="http://schemas.microsoft.com/office/drawing/2014/main" id="{60432E68-3ED8-4B24-9099-87BFD0005C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57721" y="5722454"/>
              <a:ext cx="7807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直接连接符 189">
              <a:extLst>
                <a:ext uri="{FF2B5EF4-FFF2-40B4-BE49-F238E27FC236}">
                  <a16:creationId xmlns:a16="http://schemas.microsoft.com/office/drawing/2014/main" id="{3C59019A-2E87-4AE5-83AE-67BD4B9301A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57721" y="5722455"/>
              <a:ext cx="0" cy="2271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直接连接符 190">
              <a:extLst>
                <a:ext uri="{FF2B5EF4-FFF2-40B4-BE49-F238E27FC236}">
                  <a16:creationId xmlns:a16="http://schemas.microsoft.com/office/drawing/2014/main" id="{6C1535BA-F555-4B1F-AED6-B13BFE01AA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49883" y="5397503"/>
              <a:ext cx="0" cy="1436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00107A5D-98E5-4A25-BFA1-8210FD6F4D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3038" y="5722454"/>
              <a:ext cx="7603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直接连接符 192">
              <a:extLst>
                <a:ext uri="{FF2B5EF4-FFF2-40B4-BE49-F238E27FC236}">
                  <a16:creationId xmlns:a16="http://schemas.microsoft.com/office/drawing/2014/main" id="{F3C28A9C-90F7-4506-8D81-AF71C81A718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104222" y="5503380"/>
              <a:ext cx="1514" cy="810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6B5CBD70-55AB-4A87-8D5B-CAC291B3C4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66203" y="5543896"/>
              <a:ext cx="7603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7785D7C0-9109-41AD-84CB-63DFE4795727}"/>
                </a:ext>
              </a:extLst>
            </p:cNvPr>
            <p:cNvSpPr/>
            <p:nvPr/>
          </p:nvSpPr>
          <p:spPr bwMode="auto">
            <a:xfrm>
              <a:off x="8504196" y="5510828"/>
              <a:ext cx="90006" cy="20872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377BBEB4-D7BB-42DF-B97B-3C40FA6D00A9}"/>
                </a:ext>
              </a:extLst>
            </p:cNvPr>
            <p:cNvSpPr/>
            <p:nvPr/>
          </p:nvSpPr>
          <p:spPr bwMode="auto">
            <a:xfrm rot="16200000">
              <a:off x="8044477" y="5845479"/>
              <a:ext cx="90006" cy="20872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197" name="直接连接符 196">
              <a:extLst>
                <a:ext uri="{FF2B5EF4-FFF2-40B4-BE49-F238E27FC236}">
                  <a16:creationId xmlns:a16="http://schemas.microsoft.com/office/drawing/2014/main" id="{B16F49F8-0364-4216-8B35-B085B42518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96474" y="5949601"/>
              <a:ext cx="35518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直接连接符 197">
              <a:extLst>
                <a:ext uri="{FF2B5EF4-FFF2-40B4-BE49-F238E27FC236}">
                  <a16:creationId xmlns:a16="http://schemas.microsoft.com/office/drawing/2014/main" id="{96E5ECA6-D4FD-4A00-A72B-E4A3B1A57E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39672" y="5640847"/>
              <a:ext cx="0" cy="3087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519A523E-D1E6-4E8E-8A5F-A0C473A910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71113" y="5641472"/>
              <a:ext cx="6819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6278BDEC-F8B9-497D-B0B4-FCE6588F1194}"/>
                </a:ext>
              </a:extLst>
            </p:cNvPr>
            <p:cNvSpPr/>
            <p:nvPr/>
          </p:nvSpPr>
          <p:spPr bwMode="auto">
            <a:xfrm rot="16200000">
              <a:off x="7779167" y="5845479"/>
              <a:ext cx="90006" cy="20872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201" name="直接连接符 200">
              <a:extLst>
                <a:ext uri="{FF2B5EF4-FFF2-40B4-BE49-F238E27FC236}">
                  <a16:creationId xmlns:a16="http://schemas.microsoft.com/office/drawing/2014/main" id="{8A3215F9-B49A-45DA-90C7-ECF4E6700F4B}"/>
                </a:ext>
              </a:extLst>
            </p:cNvPr>
            <p:cNvCxnSpPr>
              <a:endCxn id="195" idx="2"/>
            </p:cNvCxnSpPr>
            <p:nvPr/>
          </p:nvCxnSpPr>
          <p:spPr bwMode="auto">
            <a:xfrm flipV="1">
              <a:off x="8549199" y="5719549"/>
              <a:ext cx="0" cy="230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直接连接符 201">
              <a:extLst>
                <a:ext uri="{FF2B5EF4-FFF2-40B4-BE49-F238E27FC236}">
                  <a16:creationId xmlns:a16="http://schemas.microsoft.com/office/drawing/2014/main" id="{4F0BCE05-F03F-42A6-AAD2-302A6A8561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43856" y="5389245"/>
              <a:ext cx="0" cy="1213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5C86B09B-ED60-4853-ACE2-3667240174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50436" y="5949601"/>
              <a:ext cx="6967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0" name="文本框 209">
            <a:extLst>
              <a:ext uri="{FF2B5EF4-FFF2-40B4-BE49-F238E27FC236}">
                <a16:creationId xmlns:a16="http://schemas.microsoft.com/office/drawing/2014/main" id="{C14A139E-1475-43C7-BF2D-E8D20833F4CE}"/>
              </a:ext>
            </a:extLst>
          </p:cNvPr>
          <p:cNvSpPr txBox="1"/>
          <p:nvPr/>
        </p:nvSpPr>
        <p:spPr>
          <a:xfrm>
            <a:off x="6734005" y="1693056"/>
            <a:ext cx="56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6989873B-D4B9-4F17-8542-7B0C3994CE95}"/>
              </a:ext>
            </a:extLst>
          </p:cNvPr>
          <p:cNvSpPr/>
          <p:nvPr/>
        </p:nvSpPr>
        <p:spPr bwMode="auto">
          <a:xfrm>
            <a:off x="6170773" y="2739415"/>
            <a:ext cx="123005" cy="130455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12" name="直接连接符 211"/>
          <p:cNvCxnSpPr/>
          <p:nvPr/>
        </p:nvCxnSpPr>
        <p:spPr bwMode="auto">
          <a:xfrm flipV="1">
            <a:off x="6166262" y="1778432"/>
            <a:ext cx="626862" cy="9854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217" name="直接连接符 216"/>
          <p:cNvCxnSpPr/>
          <p:nvPr/>
        </p:nvCxnSpPr>
        <p:spPr bwMode="auto">
          <a:xfrm>
            <a:off x="6299666" y="2866735"/>
            <a:ext cx="493458" cy="31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221" name="文本框 220">
            <a:extLst>
              <a:ext uri="{FF2B5EF4-FFF2-40B4-BE49-F238E27FC236}">
                <a16:creationId xmlns:a16="http://schemas.microsoft.com/office/drawing/2014/main" id="{D8E4E161-E083-4FF0-B8CE-1E402169F70E}"/>
              </a:ext>
            </a:extLst>
          </p:cNvPr>
          <p:cNvSpPr txBox="1"/>
          <p:nvPr/>
        </p:nvSpPr>
        <p:spPr>
          <a:xfrm>
            <a:off x="400421" y="3556982"/>
            <a:ext cx="6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1800" b="1" dirty="0">
              <a:solidFill>
                <a:srgbClr val="212328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222" name="文本框 221">
            <a:extLst>
              <a:ext uri="{FF2B5EF4-FFF2-40B4-BE49-F238E27FC236}">
                <a16:creationId xmlns:a16="http://schemas.microsoft.com/office/drawing/2014/main" id="{D4F5FB99-9132-41CF-BA20-53ED507E3DC4}"/>
              </a:ext>
            </a:extLst>
          </p:cNvPr>
          <p:cNvSpPr txBox="1"/>
          <p:nvPr/>
        </p:nvSpPr>
        <p:spPr>
          <a:xfrm>
            <a:off x="7440400" y="41076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user</a:t>
            </a:r>
            <a:endParaRPr lang="zh-CN" altLang="en-US" sz="1800" b="1" dirty="0">
              <a:solidFill>
                <a:srgbClr val="212328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graphicFrame>
        <p:nvGraphicFramePr>
          <p:cNvPr id="223" name="对象 222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623652"/>
              </p:ext>
            </p:extLst>
          </p:nvPr>
        </p:nvGraphicFramePr>
        <p:xfrm>
          <a:off x="267862" y="3835267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" name="Visio" r:id="rId11" imgW="1333323" imgH="2632619" progId="Visio.Drawing.11">
                  <p:embed/>
                </p:oleObj>
              </mc:Choice>
              <mc:Fallback>
                <p:oleObj name="Visio" r:id="rId11" imgW="1333323" imgH="2632619" progId="Visio.Drawing.11">
                  <p:embed/>
                  <p:pic>
                    <p:nvPicPr>
                      <p:cNvPr id="223" name="对象 222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62" y="3835267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" name="文本框 223">
            <a:extLst>
              <a:ext uri="{FF2B5EF4-FFF2-40B4-BE49-F238E27FC236}">
                <a16:creationId xmlns:a16="http://schemas.microsoft.com/office/drawing/2014/main" id="{D8E4E161-E083-4FF0-B8CE-1E402169F70E}"/>
              </a:ext>
            </a:extLst>
          </p:cNvPr>
          <p:cNvSpPr txBox="1"/>
          <p:nvPr/>
        </p:nvSpPr>
        <p:spPr>
          <a:xfrm>
            <a:off x="4850852" y="3615083"/>
            <a:ext cx="6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1800" b="1" dirty="0">
              <a:solidFill>
                <a:srgbClr val="212328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graphicFrame>
        <p:nvGraphicFramePr>
          <p:cNvPr id="225" name="对象 224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150863"/>
              </p:ext>
            </p:extLst>
          </p:nvPr>
        </p:nvGraphicFramePr>
        <p:xfrm>
          <a:off x="4718293" y="3893368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7" name="Visio" r:id="rId11" imgW="1333323" imgH="2632619" progId="Visio.Drawing.11">
                  <p:embed/>
                </p:oleObj>
              </mc:Choice>
              <mc:Fallback>
                <p:oleObj name="Visio" r:id="rId11" imgW="1333323" imgH="2632619" progId="Visio.Drawing.11">
                  <p:embed/>
                  <p:pic>
                    <p:nvPicPr>
                      <p:cNvPr id="225" name="对象 224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293" y="3893368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对象 41">
                <a:extLst>
                  <a:ext uri="{FF2B5EF4-FFF2-40B4-BE49-F238E27FC236}">
                    <a16:creationId xmlns:a16="http://schemas.microsoft.com/office/drawing/2014/main" id="{68FACFFA-9AF7-4C7D-BAFE-43A678B23F82}"/>
                  </a:ext>
                </a:extLst>
              </p:cNvPr>
              <p:cNvSpPr txBox="1"/>
              <p:nvPr/>
            </p:nvSpPr>
            <p:spPr bwMode="auto">
              <a:xfrm>
                <a:off x="5675952" y="3542047"/>
                <a:ext cx="322262" cy="34131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0" name="对象 41">
                <a:extLst>
                  <a:ext uri="{FF2B5EF4-FFF2-40B4-BE49-F238E27FC236}">
                    <a16:creationId xmlns:a16="http://schemas.microsoft.com/office/drawing/2014/main" id="{68FACFFA-9AF7-4C7D-BAFE-43A678B23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5952" y="3542047"/>
                <a:ext cx="322262" cy="341313"/>
              </a:xfrm>
              <a:prstGeom prst="rect">
                <a:avLst/>
              </a:prstGeom>
              <a:blipFill>
                <a:blip r:embed="rId13"/>
                <a:stretch>
                  <a:fillRect r="-9434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对象 42">
                <a:extLst>
                  <a:ext uri="{FF2B5EF4-FFF2-40B4-BE49-F238E27FC236}">
                    <a16:creationId xmlns:a16="http://schemas.microsoft.com/office/drawing/2014/main" id="{0EAABD26-B668-4739-B133-567860E87CD9}"/>
                  </a:ext>
                </a:extLst>
              </p:cNvPr>
              <p:cNvSpPr txBox="1"/>
              <p:nvPr/>
            </p:nvSpPr>
            <p:spPr bwMode="auto">
              <a:xfrm>
                <a:off x="6737879" y="3109023"/>
                <a:ext cx="393700" cy="366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1" name="对象 42">
                <a:extLst>
                  <a:ext uri="{FF2B5EF4-FFF2-40B4-BE49-F238E27FC236}">
                    <a16:creationId xmlns:a16="http://schemas.microsoft.com/office/drawing/2014/main" id="{0EAABD26-B668-4739-B133-567860E87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7879" y="3109023"/>
                <a:ext cx="393700" cy="366712"/>
              </a:xfrm>
              <a:prstGeom prst="rect">
                <a:avLst/>
              </a:prstGeom>
              <a:blipFill>
                <a:blip r:embed="rId14"/>
                <a:stretch>
                  <a:fillRect r="-6154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对象 43">
                <a:extLst>
                  <a:ext uri="{FF2B5EF4-FFF2-40B4-BE49-F238E27FC236}">
                    <a16:creationId xmlns:a16="http://schemas.microsoft.com/office/drawing/2014/main" id="{D2353201-755B-4E39-B009-8AEE2BEFCC0E}"/>
                  </a:ext>
                </a:extLst>
              </p:cNvPr>
              <p:cNvSpPr txBox="1"/>
              <p:nvPr/>
            </p:nvSpPr>
            <p:spPr bwMode="auto">
              <a:xfrm>
                <a:off x="6271078" y="4127526"/>
                <a:ext cx="415925" cy="36988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2" name="对象 43">
                <a:extLst>
                  <a:ext uri="{FF2B5EF4-FFF2-40B4-BE49-F238E27FC236}">
                    <a16:creationId xmlns:a16="http://schemas.microsoft.com/office/drawing/2014/main" id="{D2353201-755B-4E39-B009-8AEE2BEFC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1078" y="4127526"/>
                <a:ext cx="415925" cy="369888"/>
              </a:xfrm>
              <a:prstGeom prst="rect">
                <a:avLst/>
              </a:prstGeom>
              <a:blipFill>
                <a:blip r:embed="rId15"/>
                <a:stretch>
                  <a:fillRect l="-1471" r="-8824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0568371-1DE7-3A0C-E3DC-8A477A64D776}"/>
              </a:ext>
            </a:extLst>
          </p:cNvPr>
          <p:cNvCxnSpPr/>
          <p:nvPr/>
        </p:nvCxnSpPr>
        <p:spPr bwMode="auto">
          <a:xfrm>
            <a:off x="3928909" y="1663666"/>
            <a:ext cx="0" cy="46223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</p:cxnSp>
    </p:spTree>
    <p:custDataLst>
      <p:tags r:id="rId2"/>
    </p:custDataLst>
    <p:extLst>
      <p:ext uri="{BB962C8B-B14F-4D97-AF65-F5344CB8AC3E}">
        <p14:creationId xmlns:p14="http://schemas.microsoft.com/office/powerpoint/2010/main" val="37418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da-DK" altLang="zh-CN" dirty="0"/>
              <a:t>Validation </a:t>
            </a:r>
            <a:r>
              <a:rPr lang="en-US" altLang="zh-CN" dirty="0"/>
              <a:t>of </a:t>
            </a:r>
            <a:r>
              <a:rPr lang="da-DK" altLang="zh-CN" dirty="0"/>
              <a:t>active RIS signal model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523677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Experimental measurements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of a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fabricated active RIS element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43414" y="1615196"/>
            <a:ext cx="3243218" cy="2317793"/>
            <a:chOff x="977412" y="1729291"/>
            <a:chExt cx="3792171" cy="2710106"/>
          </a:xfrm>
        </p:grpSpPr>
        <p:pic>
          <p:nvPicPr>
            <p:cNvPr id="249" name="图片 248">
              <a:extLst>
                <a:ext uri="{FF2B5EF4-FFF2-40B4-BE49-F238E27FC236}">
                  <a16:creationId xmlns:a16="http://schemas.microsoft.com/office/drawing/2014/main" id="{98B09A57-DC63-446F-8772-B5BCDE9B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987" y="1729291"/>
              <a:ext cx="3322238" cy="2395585"/>
            </a:xfrm>
            <a:prstGeom prst="rect">
              <a:avLst/>
            </a:prstGeom>
          </p:spPr>
        </p:pic>
        <p:cxnSp>
          <p:nvCxnSpPr>
            <p:cNvPr id="251" name="直接箭头连接符 250">
              <a:extLst>
                <a:ext uri="{FF2B5EF4-FFF2-40B4-BE49-F238E27FC236}">
                  <a16:creationId xmlns:a16="http://schemas.microsoft.com/office/drawing/2014/main" id="{8607A043-B3AF-48B3-B763-9C290FB5B2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88095" y="2488422"/>
              <a:ext cx="647700" cy="2038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2" name="直接箭头连接符 251">
              <a:extLst>
                <a:ext uri="{FF2B5EF4-FFF2-40B4-BE49-F238E27FC236}">
                  <a16:creationId xmlns:a16="http://schemas.microsoft.com/office/drawing/2014/main" id="{2863D5B9-AD74-479C-AFF7-7B74469C399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67308" y="2639440"/>
              <a:ext cx="650632" cy="18947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5" name="文本框 254">
              <a:extLst>
                <a:ext uri="{FF2B5EF4-FFF2-40B4-BE49-F238E27FC236}">
                  <a16:creationId xmlns:a16="http://schemas.microsoft.com/office/drawing/2014/main" id="{1D76947D-D58F-4260-8F54-65F8438697AD}"/>
                </a:ext>
              </a:extLst>
            </p:cNvPr>
            <p:cNvSpPr txBox="1"/>
            <p:nvPr/>
          </p:nvSpPr>
          <p:spPr>
            <a:xfrm rot="1102858">
              <a:off x="2958817" y="2738759"/>
              <a:ext cx="13855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incident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signals</a:t>
              </a:r>
            </a:p>
          </p:txBody>
        </p:sp>
        <p:sp>
          <p:nvSpPr>
            <p:cNvPr id="258" name="文本框 257">
              <a:extLst>
                <a:ext uri="{FF2B5EF4-FFF2-40B4-BE49-F238E27FC236}">
                  <a16:creationId xmlns:a16="http://schemas.microsoft.com/office/drawing/2014/main" id="{E84AABBC-3540-434E-930B-A96CC27770F5}"/>
                </a:ext>
              </a:extLst>
            </p:cNvPr>
            <p:cNvSpPr txBox="1"/>
            <p:nvPr/>
          </p:nvSpPr>
          <p:spPr>
            <a:xfrm rot="1102858">
              <a:off x="3303966" y="2148623"/>
              <a:ext cx="1031505" cy="467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reflected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signals</a:t>
              </a:r>
            </a:p>
          </p:txBody>
        </p: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287B6B23-3B7D-4B0F-91D5-0FBC993B5579}"/>
                </a:ext>
              </a:extLst>
            </p:cNvPr>
            <p:cNvSpPr txBox="1"/>
            <p:nvPr/>
          </p:nvSpPr>
          <p:spPr>
            <a:xfrm>
              <a:off x="2140120" y="1738410"/>
              <a:ext cx="1385559" cy="472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supply</a:t>
              </a:r>
            </a:p>
          </p:txBody>
        </p:sp>
        <p:sp>
          <p:nvSpPr>
            <p:cNvPr id="260" name="椭圆 259">
              <a:extLst>
                <a:ext uri="{FF2B5EF4-FFF2-40B4-BE49-F238E27FC236}">
                  <a16:creationId xmlns:a16="http://schemas.microsoft.com/office/drawing/2014/main" id="{FD5F686C-F5F4-47F5-90A4-A89547BF2F35}"/>
                </a:ext>
              </a:extLst>
            </p:cNvPr>
            <p:cNvSpPr/>
            <p:nvPr/>
          </p:nvSpPr>
          <p:spPr bwMode="auto">
            <a:xfrm>
              <a:off x="2674103" y="2746221"/>
              <a:ext cx="230350" cy="22626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261" name="直接箭头连接符 260">
              <a:extLst>
                <a:ext uri="{FF2B5EF4-FFF2-40B4-BE49-F238E27FC236}">
                  <a16:creationId xmlns:a16="http://schemas.microsoft.com/office/drawing/2014/main" id="{827700CC-5F6E-408B-AC9D-FAE0CDB2BA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29169" y="2134193"/>
              <a:ext cx="127819" cy="611102"/>
            </a:xfrm>
            <a:prstGeom prst="straightConnector1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id="{497AF4F6-F57E-457B-BDA2-FFE2DD0BCF51}"/>
                </a:ext>
              </a:extLst>
            </p:cNvPr>
            <p:cNvSpPr/>
            <p:nvPr/>
          </p:nvSpPr>
          <p:spPr bwMode="auto">
            <a:xfrm>
              <a:off x="2417129" y="2654026"/>
              <a:ext cx="230350" cy="22626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263" name="直接箭头连接符 262">
              <a:extLst>
                <a:ext uri="{FF2B5EF4-FFF2-40B4-BE49-F238E27FC236}">
                  <a16:creationId xmlns:a16="http://schemas.microsoft.com/office/drawing/2014/main" id="{5FF8E649-DC4D-45D1-908A-A80D4DF05AC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075228" y="2254680"/>
              <a:ext cx="368445" cy="426478"/>
            </a:xfrm>
            <a:prstGeom prst="straightConnector1">
              <a:avLst/>
            </a:prstGeom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4" name="文本框 263">
              <a:extLst>
                <a:ext uri="{FF2B5EF4-FFF2-40B4-BE49-F238E27FC236}">
                  <a16:creationId xmlns:a16="http://schemas.microsoft.com/office/drawing/2014/main" id="{F3F6ED05-F51B-4600-8250-05EA22FE8802}"/>
                </a:ext>
              </a:extLst>
            </p:cNvPr>
            <p:cNvSpPr txBox="1"/>
            <p:nvPr/>
          </p:nvSpPr>
          <p:spPr>
            <a:xfrm>
              <a:off x="1314137" y="2064236"/>
              <a:ext cx="1385559" cy="224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04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patch</a:t>
              </a:r>
            </a:p>
          </p:txBody>
        </p:sp>
        <p:sp>
          <p:nvSpPr>
            <p:cNvPr id="265" name="文本框 264">
              <a:extLst>
                <a:ext uri="{FF2B5EF4-FFF2-40B4-BE49-F238E27FC236}">
                  <a16:creationId xmlns:a16="http://schemas.microsoft.com/office/drawing/2014/main" id="{7E8FDDB5-D08D-4162-86BB-F6A5B7A0B015}"/>
                </a:ext>
              </a:extLst>
            </p:cNvPr>
            <p:cNvSpPr txBox="1"/>
            <p:nvPr/>
          </p:nvSpPr>
          <p:spPr>
            <a:xfrm>
              <a:off x="977412" y="4043539"/>
              <a:ext cx="3792171" cy="39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A fabricated </a:t>
              </a:r>
              <a:r>
                <a:rPr lang="en-US" altLang="zh-CN" sz="1600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active RIS element</a:t>
              </a:r>
              <a:endParaRPr lang="zh-CN" altLang="en-US" sz="1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cxnSp>
        <p:nvCxnSpPr>
          <p:cNvPr id="266" name="连接符: 曲线 145">
            <a:extLst>
              <a:ext uri="{FF2B5EF4-FFF2-40B4-BE49-F238E27FC236}">
                <a16:creationId xmlns:a16="http://schemas.microsoft.com/office/drawing/2014/main" id="{B3DBDCD3-D86A-49E6-A22F-C2A847EC266D}"/>
              </a:ext>
            </a:extLst>
          </p:cNvPr>
          <p:cNvCxnSpPr>
            <a:stCxn id="273" idx="6"/>
            <a:endCxn id="271" idx="2"/>
          </p:cNvCxnSpPr>
          <p:nvPr/>
        </p:nvCxnSpPr>
        <p:spPr bwMode="auto">
          <a:xfrm rot="5400000" flipH="1" flipV="1">
            <a:off x="6677372" y="2701230"/>
            <a:ext cx="401458" cy="42833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7" name="连接符: 曲线 149">
            <a:extLst>
              <a:ext uri="{FF2B5EF4-FFF2-40B4-BE49-F238E27FC236}">
                <a16:creationId xmlns:a16="http://schemas.microsoft.com/office/drawing/2014/main" id="{C1B1E64F-7DAE-4EF6-8478-B4DAB4D99AB4}"/>
              </a:ext>
            </a:extLst>
          </p:cNvPr>
          <p:cNvCxnSpPr>
            <a:cxnSpLocks/>
            <a:endCxn id="301" idx="1"/>
          </p:cNvCxnSpPr>
          <p:nvPr/>
        </p:nvCxnSpPr>
        <p:spPr bwMode="auto">
          <a:xfrm flipV="1">
            <a:off x="5825504" y="2355801"/>
            <a:ext cx="551946" cy="2808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8" name="矩形 267">
            <a:extLst>
              <a:ext uri="{FF2B5EF4-FFF2-40B4-BE49-F238E27FC236}">
                <a16:creationId xmlns:a16="http://schemas.microsoft.com/office/drawing/2014/main" id="{09613617-E171-4A80-9DAE-3A2F563CC132}"/>
              </a:ext>
            </a:extLst>
          </p:cNvPr>
          <p:cNvSpPr/>
          <p:nvPr/>
        </p:nvSpPr>
        <p:spPr bwMode="auto">
          <a:xfrm>
            <a:off x="6181219" y="1646729"/>
            <a:ext cx="2081831" cy="2148828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D9A25C1B-E26F-4763-9A82-59AB88C9E5D3}"/>
              </a:ext>
            </a:extLst>
          </p:cNvPr>
          <p:cNvSpPr txBox="1"/>
          <p:nvPr/>
        </p:nvSpPr>
        <p:spPr>
          <a:xfrm>
            <a:off x="6434861" y="1687058"/>
            <a:ext cx="2059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 Under Test 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矩形 270">
            <a:extLst>
              <a:ext uri="{FF2B5EF4-FFF2-40B4-BE49-F238E27FC236}">
                <a16:creationId xmlns:a16="http://schemas.microsoft.com/office/drawing/2014/main" id="{C85572AE-D355-412C-82B1-979C30904799}"/>
              </a:ext>
            </a:extLst>
          </p:cNvPr>
          <p:cNvSpPr/>
          <p:nvPr/>
        </p:nvSpPr>
        <p:spPr bwMode="auto">
          <a:xfrm>
            <a:off x="7060531" y="1976721"/>
            <a:ext cx="63475" cy="73794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72" name="组合 271">
            <a:extLst>
              <a:ext uri="{FF2B5EF4-FFF2-40B4-BE49-F238E27FC236}">
                <a16:creationId xmlns:a16="http://schemas.microsoft.com/office/drawing/2014/main" id="{5DC10DC9-5ACC-4881-895D-09EB786D9518}"/>
              </a:ext>
            </a:extLst>
          </p:cNvPr>
          <p:cNvGrpSpPr/>
          <p:nvPr/>
        </p:nvGrpSpPr>
        <p:grpSpPr>
          <a:xfrm>
            <a:off x="6359207" y="3084586"/>
            <a:ext cx="435531" cy="435531"/>
            <a:chOff x="3838505" y="4043081"/>
            <a:chExt cx="537848" cy="537848"/>
          </a:xfrm>
        </p:grpSpPr>
        <p:sp>
          <p:nvSpPr>
            <p:cNvPr id="273" name="椭圆 272">
              <a:extLst>
                <a:ext uri="{FF2B5EF4-FFF2-40B4-BE49-F238E27FC236}">
                  <a16:creationId xmlns:a16="http://schemas.microsoft.com/office/drawing/2014/main" id="{E82D936E-7AFC-43A0-B094-C7DBD0649BCB}"/>
                </a:ext>
              </a:extLst>
            </p:cNvPr>
            <p:cNvSpPr/>
            <p:nvPr/>
          </p:nvSpPr>
          <p:spPr bwMode="auto">
            <a:xfrm rot="17662032">
              <a:off x="3858194" y="4059541"/>
              <a:ext cx="504928" cy="504928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74" name="乘号 273">
              <a:extLst>
                <a:ext uri="{FF2B5EF4-FFF2-40B4-BE49-F238E27FC236}">
                  <a16:creationId xmlns:a16="http://schemas.microsoft.com/office/drawing/2014/main" id="{68B153D6-CBE4-4341-B295-2271496BE4F3}"/>
                </a:ext>
              </a:extLst>
            </p:cNvPr>
            <p:cNvSpPr/>
            <p:nvPr/>
          </p:nvSpPr>
          <p:spPr bwMode="auto">
            <a:xfrm rot="18900000">
              <a:off x="3838505" y="4043081"/>
              <a:ext cx="537848" cy="537848"/>
            </a:xfrm>
            <a:prstGeom prst="mathMultiply">
              <a:avLst>
                <a:gd name="adj1" fmla="val 2146"/>
              </a:avLst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75" name="箭头: 下 225">
            <a:extLst>
              <a:ext uri="{FF2B5EF4-FFF2-40B4-BE49-F238E27FC236}">
                <a16:creationId xmlns:a16="http://schemas.microsoft.com/office/drawing/2014/main" id="{C4A8024A-5F02-49E0-BDCB-ACA9FF610355}"/>
              </a:ext>
            </a:extLst>
          </p:cNvPr>
          <p:cNvSpPr/>
          <p:nvPr/>
        </p:nvSpPr>
        <p:spPr bwMode="auto">
          <a:xfrm rot="16200000">
            <a:off x="6855268" y="2118638"/>
            <a:ext cx="141877" cy="268656"/>
          </a:xfrm>
          <a:prstGeom prst="downArrow">
            <a:avLst/>
          </a:prstGeom>
          <a:solidFill>
            <a:srgbClr val="7030A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6" name="箭头: 下 226">
            <a:extLst>
              <a:ext uri="{FF2B5EF4-FFF2-40B4-BE49-F238E27FC236}">
                <a16:creationId xmlns:a16="http://schemas.microsoft.com/office/drawing/2014/main" id="{4BB26337-F13C-4462-958C-BC74303EB81C}"/>
              </a:ext>
            </a:extLst>
          </p:cNvPr>
          <p:cNvSpPr/>
          <p:nvPr/>
        </p:nvSpPr>
        <p:spPr bwMode="auto">
          <a:xfrm rot="5400000">
            <a:off x="6801735" y="2325316"/>
            <a:ext cx="218456" cy="268650"/>
          </a:xfrm>
          <a:prstGeom prst="down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F648A3BE-FD41-4F0D-8A7A-632F85BBC231}"/>
              </a:ext>
            </a:extLst>
          </p:cNvPr>
          <p:cNvSpPr txBox="1"/>
          <p:nvPr/>
        </p:nvSpPr>
        <p:spPr>
          <a:xfrm>
            <a:off x="7017687" y="2132840"/>
            <a:ext cx="1138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RIS element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文本框 277">
            <a:extLst>
              <a:ext uri="{FF2B5EF4-FFF2-40B4-BE49-F238E27FC236}">
                <a16:creationId xmlns:a16="http://schemas.microsoft.com/office/drawing/2014/main" id="{3E366B95-EF27-48CB-AB88-085D64EF59AE}"/>
              </a:ext>
            </a:extLst>
          </p:cNvPr>
          <p:cNvSpPr txBox="1"/>
          <p:nvPr/>
        </p:nvSpPr>
        <p:spPr>
          <a:xfrm>
            <a:off x="6166109" y="3488253"/>
            <a:ext cx="956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source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9" name="连接符: 曲线 229">
            <a:extLst>
              <a:ext uri="{FF2B5EF4-FFF2-40B4-BE49-F238E27FC236}">
                <a16:creationId xmlns:a16="http://schemas.microsoft.com/office/drawing/2014/main" id="{478C2A2C-BEC5-4BD7-896E-5931F25CB3B9}"/>
              </a:ext>
            </a:extLst>
          </p:cNvPr>
          <p:cNvCxnSpPr>
            <a:stCxn id="271" idx="2"/>
          </p:cNvCxnSpPr>
          <p:nvPr/>
        </p:nvCxnSpPr>
        <p:spPr bwMode="auto">
          <a:xfrm rot="16200000" flipH="1">
            <a:off x="7136388" y="2670549"/>
            <a:ext cx="491522" cy="579760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0" name="文本框 279">
            <a:extLst>
              <a:ext uri="{FF2B5EF4-FFF2-40B4-BE49-F238E27FC236}">
                <a16:creationId xmlns:a16="http://schemas.microsoft.com/office/drawing/2014/main" id="{14406486-BAD4-4A1B-99D6-C0C46E33C041}"/>
              </a:ext>
            </a:extLst>
          </p:cNvPr>
          <p:cNvSpPr txBox="1"/>
          <p:nvPr/>
        </p:nvSpPr>
        <p:spPr>
          <a:xfrm>
            <a:off x="7177569" y="3487779"/>
            <a:ext cx="120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supply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1" name="组合 280">
            <a:extLst>
              <a:ext uri="{FF2B5EF4-FFF2-40B4-BE49-F238E27FC236}">
                <a16:creationId xmlns:a16="http://schemas.microsoft.com/office/drawing/2014/main" id="{EDE40F26-1B3B-4E7F-9C3D-A2D3058EEF3F}"/>
              </a:ext>
            </a:extLst>
          </p:cNvPr>
          <p:cNvGrpSpPr/>
          <p:nvPr/>
        </p:nvGrpSpPr>
        <p:grpSpPr>
          <a:xfrm>
            <a:off x="7432961" y="2909100"/>
            <a:ext cx="738995" cy="738995"/>
            <a:chOff x="1836419" y="1955291"/>
            <a:chExt cx="810768" cy="810768"/>
          </a:xfrm>
        </p:grpSpPr>
        <p:sp>
          <p:nvSpPr>
            <p:cNvPr id="282" name="椭圆 281">
              <a:extLst>
                <a:ext uri="{FF2B5EF4-FFF2-40B4-BE49-F238E27FC236}">
                  <a16:creationId xmlns:a16="http://schemas.microsoft.com/office/drawing/2014/main" id="{39399516-25E3-43A5-A580-924CACF21418}"/>
                </a:ext>
              </a:extLst>
            </p:cNvPr>
            <p:cNvSpPr/>
            <p:nvPr/>
          </p:nvSpPr>
          <p:spPr bwMode="auto">
            <a:xfrm>
              <a:off x="1911096" y="2029968"/>
              <a:ext cx="661414" cy="661414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83" name="乘号 282">
              <a:extLst>
                <a:ext uri="{FF2B5EF4-FFF2-40B4-BE49-F238E27FC236}">
                  <a16:creationId xmlns:a16="http://schemas.microsoft.com/office/drawing/2014/main" id="{1F5CCDBE-258F-412E-BDCF-B2AEF26CC723}"/>
                </a:ext>
              </a:extLst>
            </p:cNvPr>
            <p:cNvSpPr/>
            <p:nvPr/>
          </p:nvSpPr>
          <p:spPr bwMode="auto">
            <a:xfrm>
              <a:off x="1836419" y="1955291"/>
              <a:ext cx="810768" cy="810768"/>
            </a:xfrm>
            <a:prstGeom prst="mathMultiply">
              <a:avLst>
                <a:gd name="adj1" fmla="val 5279"/>
              </a:avLst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284" name="直接箭头连接符 283">
            <a:extLst>
              <a:ext uri="{FF2B5EF4-FFF2-40B4-BE49-F238E27FC236}">
                <a16:creationId xmlns:a16="http://schemas.microsoft.com/office/drawing/2014/main" id="{24827040-E315-4B8E-8D5F-41271447E85A}"/>
              </a:ext>
            </a:extLst>
          </p:cNvPr>
          <p:cNvCxnSpPr/>
          <p:nvPr/>
        </p:nvCxnSpPr>
        <p:spPr bwMode="auto">
          <a:xfrm flipV="1">
            <a:off x="5957670" y="2277535"/>
            <a:ext cx="363942" cy="120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5" name="直接箭头连接符 284">
            <a:extLst>
              <a:ext uri="{FF2B5EF4-FFF2-40B4-BE49-F238E27FC236}">
                <a16:creationId xmlns:a16="http://schemas.microsoft.com/office/drawing/2014/main" id="{6D1C0E9A-587E-47CB-9D4A-7A42F021C6FB}"/>
              </a:ext>
            </a:extLst>
          </p:cNvPr>
          <p:cNvCxnSpPr/>
          <p:nvPr/>
        </p:nvCxnSpPr>
        <p:spPr bwMode="auto">
          <a:xfrm flipH="1">
            <a:off x="5969317" y="2412489"/>
            <a:ext cx="335411" cy="101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" name="直接箭头连接符 285">
            <a:extLst>
              <a:ext uri="{FF2B5EF4-FFF2-40B4-BE49-F238E27FC236}">
                <a16:creationId xmlns:a16="http://schemas.microsoft.com/office/drawing/2014/main" id="{CC4C5103-953A-4875-BB22-3E2539C00ABA}"/>
              </a:ext>
            </a:extLst>
          </p:cNvPr>
          <p:cNvCxnSpPr/>
          <p:nvPr/>
        </p:nvCxnSpPr>
        <p:spPr bwMode="auto">
          <a:xfrm flipH="1" flipV="1">
            <a:off x="4829737" y="3073403"/>
            <a:ext cx="303551" cy="450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7" name="箭头: 右弧形 244">
            <a:extLst>
              <a:ext uri="{FF2B5EF4-FFF2-40B4-BE49-F238E27FC236}">
                <a16:creationId xmlns:a16="http://schemas.microsoft.com/office/drawing/2014/main" id="{8FD15A27-2D54-416B-9114-30D6B9C517F8}"/>
              </a:ext>
            </a:extLst>
          </p:cNvPr>
          <p:cNvSpPr/>
          <p:nvPr/>
        </p:nvSpPr>
        <p:spPr bwMode="auto">
          <a:xfrm rot="16536934">
            <a:off x="5522048" y="2267668"/>
            <a:ext cx="173788" cy="571223"/>
          </a:xfrm>
          <a:prstGeom prst="curvedLeftArrow">
            <a:avLst>
              <a:gd name="adj1" fmla="val 20572"/>
              <a:gd name="adj2" fmla="val 52811"/>
              <a:gd name="adj3" fmla="val 25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A0D31A3F-6DB0-4266-B232-C686C517AF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0"/>
              </a:clrFrom>
              <a:clrTo>
                <a:srgbClr val="F2F2F0">
                  <a:alpha val="0"/>
                </a:srgbClr>
              </a:clrTo>
            </a:clrChange>
          </a:blip>
          <a:srcRect l="9590" t="18120" r="9522"/>
          <a:stretch/>
        </p:blipFill>
        <p:spPr>
          <a:xfrm>
            <a:off x="4000902" y="2587923"/>
            <a:ext cx="748075" cy="460410"/>
          </a:xfrm>
          <a:prstGeom prst="rect">
            <a:avLst/>
          </a:prstGeom>
        </p:spPr>
      </p:pic>
      <p:grpSp>
        <p:nvGrpSpPr>
          <p:cNvPr id="289" name="组合 288">
            <a:extLst>
              <a:ext uri="{FF2B5EF4-FFF2-40B4-BE49-F238E27FC236}">
                <a16:creationId xmlns:a16="http://schemas.microsoft.com/office/drawing/2014/main" id="{E9B830EB-94F9-4B9B-A451-81F82BB51901}"/>
              </a:ext>
            </a:extLst>
          </p:cNvPr>
          <p:cNvGrpSpPr/>
          <p:nvPr/>
        </p:nvGrpSpPr>
        <p:grpSpPr>
          <a:xfrm>
            <a:off x="5143410" y="2384551"/>
            <a:ext cx="1553547" cy="787376"/>
            <a:chOff x="2859522" y="3032329"/>
            <a:chExt cx="1553547" cy="787376"/>
          </a:xfrm>
        </p:grpSpPr>
        <p:sp>
          <p:nvSpPr>
            <p:cNvPr id="290" name="椭圆 289">
              <a:extLst>
                <a:ext uri="{FF2B5EF4-FFF2-40B4-BE49-F238E27FC236}">
                  <a16:creationId xmlns:a16="http://schemas.microsoft.com/office/drawing/2014/main" id="{2C65FA76-BFC5-4A42-8856-D2D156BB78F5}"/>
                </a:ext>
              </a:extLst>
            </p:cNvPr>
            <p:cNvSpPr/>
            <p:nvPr/>
          </p:nvSpPr>
          <p:spPr bwMode="auto">
            <a:xfrm>
              <a:off x="2903440" y="3032329"/>
              <a:ext cx="787376" cy="787376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D44F5070-63FB-420E-9F09-0844DB169399}"/>
                </a:ext>
              </a:extLst>
            </p:cNvPr>
            <p:cNvSpPr txBox="1"/>
            <p:nvPr/>
          </p:nvSpPr>
          <p:spPr>
            <a:xfrm>
              <a:off x="2859522" y="3275112"/>
              <a:ext cx="1553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circulator</a:t>
              </a:r>
            </a:p>
          </p:txBody>
        </p:sp>
      </p:grpSp>
      <p:cxnSp>
        <p:nvCxnSpPr>
          <p:cNvPr id="292" name="直接连接符 291">
            <a:extLst>
              <a:ext uri="{FF2B5EF4-FFF2-40B4-BE49-F238E27FC236}">
                <a16:creationId xmlns:a16="http://schemas.microsoft.com/office/drawing/2014/main" id="{46EFFE4C-4E15-4096-AEEB-E3F577DB21A6}"/>
              </a:ext>
            </a:extLst>
          </p:cNvPr>
          <p:cNvCxnSpPr>
            <a:cxnSpLocks/>
          </p:cNvCxnSpPr>
          <p:nvPr/>
        </p:nvCxnSpPr>
        <p:spPr bwMode="auto">
          <a:xfrm>
            <a:off x="5534236" y="2381519"/>
            <a:ext cx="385947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连接符: 曲线 253">
            <a:extLst>
              <a:ext uri="{FF2B5EF4-FFF2-40B4-BE49-F238E27FC236}">
                <a16:creationId xmlns:a16="http://schemas.microsoft.com/office/drawing/2014/main" id="{B9EC9752-9846-49C8-9DC0-D552AD18947E}"/>
              </a:ext>
            </a:extLst>
          </p:cNvPr>
          <p:cNvCxnSpPr/>
          <p:nvPr/>
        </p:nvCxnSpPr>
        <p:spPr bwMode="auto">
          <a:xfrm rot="5400000">
            <a:off x="4540428" y="2352509"/>
            <a:ext cx="702218" cy="567122"/>
          </a:xfrm>
          <a:prstGeom prst="curvedConnector3">
            <a:avLst>
              <a:gd name="adj1" fmla="val -28853"/>
            </a:avLst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4" name="直接连接符 293">
            <a:extLst>
              <a:ext uri="{FF2B5EF4-FFF2-40B4-BE49-F238E27FC236}">
                <a16:creationId xmlns:a16="http://schemas.microsoft.com/office/drawing/2014/main" id="{7E215060-B958-47C9-8B64-5750A3237C15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7327" y="2250194"/>
            <a:ext cx="0" cy="512062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连接符: 曲线 254">
            <a:extLst>
              <a:ext uri="{FF2B5EF4-FFF2-40B4-BE49-F238E27FC236}">
                <a16:creationId xmlns:a16="http://schemas.microsoft.com/office/drawing/2014/main" id="{55B1F11A-E498-47A6-A2ED-B561C1AFA33D}"/>
              </a:ext>
            </a:extLst>
          </p:cNvPr>
          <p:cNvCxnSpPr/>
          <p:nvPr/>
        </p:nvCxnSpPr>
        <p:spPr bwMode="auto">
          <a:xfrm>
            <a:off x="4699247" y="2992116"/>
            <a:ext cx="557602" cy="177817"/>
          </a:xfrm>
          <a:prstGeom prst="curvedConnector3">
            <a:avLst>
              <a:gd name="adj1" fmla="val -2613"/>
            </a:avLst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6" name="直接连接符 295">
            <a:extLst>
              <a:ext uri="{FF2B5EF4-FFF2-40B4-BE49-F238E27FC236}">
                <a16:creationId xmlns:a16="http://schemas.microsoft.com/office/drawing/2014/main" id="{75BB2289-1E06-4D76-BF62-F7C728FD4490}"/>
              </a:ext>
            </a:extLst>
          </p:cNvPr>
          <p:cNvCxnSpPr>
            <a:cxnSpLocks/>
          </p:cNvCxnSpPr>
          <p:nvPr/>
        </p:nvCxnSpPr>
        <p:spPr bwMode="auto">
          <a:xfrm>
            <a:off x="5175097" y="3171926"/>
            <a:ext cx="46050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" name="直接箭头连接符 296">
            <a:extLst>
              <a:ext uri="{FF2B5EF4-FFF2-40B4-BE49-F238E27FC236}">
                <a16:creationId xmlns:a16="http://schemas.microsoft.com/office/drawing/2014/main" id="{EE7D67C4-6997-41BC-A3BA-EB13FC37AE3C}"/>
              </a:ext>
            </a:extLst>
          </p:cNvPr>
          <p:cNvCxnSpPr/>
          <p:nvPr/>
        </p:nvCxnSpPr>
        <p:spPr bwMode="auto">
          <a:xfrm flipH="1">
            <a:off x="5725790" y="3044804"/>
            <a:ext cx="279507" cy="2123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8" name="直接箭头连接符 297">
            <a:extLst>
              <a:ext uri="{FF2B5EF4-FFF2-40B4-BE49-F238E27FC236}">
                <a16:creationId xmlns:a16="http://schemas.microsoft.com/office/drawing/2014/main" id="{FC252460-6F6B-460D-B2D7-A911CBE30E77}"/>
              </a:ext>
            </a:extLst>
          </p:cNvPr>
          <p:cNvCxnSpPr/>
          <p:nvPr/>
        </p:nvCxnSpPr>
        <p:spPr bwMode="auto">
          <a:xfrm flipV="1">
            <a:off x="4613787" y="2151975"/>
            <a:ext cx="96994" cy="3173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9" name="箭头: 下 264">
            <a:extLst>
              <a:ext uri="{FF2B5EF4-FFF2-40B4-BE49-F238E27FC236}">
                <a16:creationId xmlns:a16="http://schemas.microsoft.com/office/drawing/2014/main" id="{E56F8F87-19DF-4CBE-902C-9255AD52E2C0}"/>
              </a:ext>
            </a:extLst>
          </p:cNvPr>
          <p:cNvSpPr/>
          <p:nvPr/>
        </p:nvSpPr>
        <p:spPr bwMode="auto">
          <a:xfrm rot="7980796">
            <a:off x="7243840" y="2788408"/>
            <a:ext cx="149154" cy="342071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00" name="组合 299">
            <a:extLst>
              <a:ext uri="{FF2B5EF4-FFF2-40B4-BE49-F238E27FC236}">
                <a16:creationId xmlns:a16="http://schemas.microsoft.com/office/drawing/2014/main" id="{7D8ACAB2-FB89-46C6-8EC9-4148365140BD}"/>
              </a:ext>
            </a:extLst>
          </p:cNvPr>
          <p:cNvGrpSpPr/>
          <p:nvPr/>
        </p:nvGrpSpPr>
        <p:grpSpPr>
          <a:xfrm>
            <a:off x="6377450" y="2158774"/>
            <a:ext cx="387020" cy="394053"/>
            <a:chOff x="4960614" y="2532277"/>
            <a:chExt cx="548314" cy="558278"/>
          </a:xfrm>
        </p:grpSpPr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DA540161-3403-4474-A183-A26AE01013B6}"/>
                </a:ext>
              </a:extLst>
            </p:cNvPr>
            <p:cNvSpPr/>
            <p:nvPr/>
          </p:nvSpPr>
          <p:spPr bwMode="auto">
            <a:xfrm>
              <a:off x="4960614" y="2609122"/>
              <a:ext cx="278135" cy="404588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02" name="梯形 301">
              <a:extLst>
                <a:ext uri="{FF2B5EF4-FFF2-40B4-BE49-F238E27FC236}">
                  <a16:creationId xmlns:a16="http://schemas.microsoft.com/office/drawing/2014/main" id="{FEA2FB8C-A4E6-465D-AA51-26DE4642A9B9}"/>
                </a:ext>
              </a:extLst>
            </p:cNvPr>
            <p:cNvSpPr/>
            <p:nvPr/>
          </p:nvSpPr>
          <p:spPr bwMode="auto">
            <a:xfrm rot="16200000">
              <a:off x="5075901" y="2657527"/>
              <a:ext cx="558278" cy="307777"/>
            </a:xfrm>
            <a:prstGeom prst="trapezoid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03" name="矩形 302">
            <a:extLst>
              <a:ext uri="{FF2B5EF4-FFF2-40B4-BE49-F238E27FC236}">
                <a16:creationId xmlns:a16="http://schemas.microsoft.com/office/drawing/2014/main" id="{2FB380CF-46D2-431C-AE70-36BA8CF106A3}"/>
              </a:ext>
            </a:extLst>
          </p:cNvPr>
          <p:cNvSpPr/>
          <p:nvPr/>
        </p:nvSpPr>
        <p:spPr bwMode="auto">
          <a:xfrm>
            <a:off x="3949382" y="1575949"/>
            <a:ext cx="4368880" cy="229691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4" name="文本框 303">
            <a:extLst>
              <a:ext uri="{FF2B5EF4-FFF2-40B4-BE49-F238E27FC236}">
                <a16:creationId xmlns:a16="http://schemas.microsoft.com/office/drawing/2014/main" id="{93E2BA86-14E3-4CDC-8E4F-0571AA3AF6DE}"/>
              </a:ext>
            </a:extLst>
          </p:cNvPr>
          <p:cNvSpPr txBox="1"/>
          <p:nvPr/>
        </p:nvSpPr>
        <p:spPr>
          <a:xfrm>
            <a:off x="3831987" y="3012955"/>
            <a:ext cx="1131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network </a:t>
            </a:r>
          </a:p>
          <a:p>
            <a:pPr algn="ctr">
              <a:lnSpc>
                <a:spcPts val="156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analyzer</a:t>
            </a:r>
          </a:p>
        </p:txBody>
      </p:sp>
      <p:sp>
        <p:nvSpPr>
          <p:cNvPr id="305" name="矩形 304">
            <a:extLst>
              <a:ext uri="{FF2B5EF4-FFF2-40B4-BE49-F238E27FC236}">
                <a16:creationId xmlns:a16="http://schemas.microsoft.com/office/drawing/2014/main" id="{2FB380CF-46D2-431C-AE70-36BA8CF106A3}"/>
              </a:ext>
            </a:extLst>
          </p:cNvPr>
          <p:cNvSpPr/>
          <p:nvPr/>
        </p:nvSpPr>
        <p:spPr bwMode="auto">
          <a:xfrm>
            <a:off x="794771" y="1575949"/>
            <a:ext cx="3160495" cy="229851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" name="矩形 306">
            <a:extLst>
              <a:ext uri="{FF2B5EF4-FFF2-40B4-BE49-F238E27FC236}">
                <a16:creationId xmlns:a16="http://schemas.microsoft.com/office/drawing/2014/main" id="{2FB380CF-46D2-431C-AE70-36BA8CF106A3}"/>
              </a:ext>
            </a:extLst>
          </p:cNvPr>
          <p:cNvSpPr/>
          <p:nvPr/>
        </p:nvSpPr>
        <p:spPr bwMode="auto">
          <a:xfrm>
            <a:off x="795237" y="3874464"/>
            <a:ext cx="7523025" cy="2591869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65ABDAA1-CD7E-45B7-AEDE-E061B7600B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31" t="26559" r="4521" b="29977"/>
          <a:stretch/>
        </p:blipFill>
        <p:spPr>
          <a:xfrm>
            <a:off x="837815" y="3950457"/>
            <a:ext cx="7421715" cy="2459519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279BE455-C07B-497E-A063-E32CCDF66E65}"/>
              </a:ext>
            </a:extLst>
          </p:cNvPr>
          <p:cNvSpPr txBox="1"/>
          <p:nvPr/>
        </p:nvSpPr>
        <p:spPr>
          <a:xfrm>
            <a:off x="6437609" y="4498017"/>
            <a:ext cx="1123713" cy="5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analyzer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E4CC267-2A2F-4D5B-97F3-135C6EB82DE5}"/>
              </a:ext>
            </a:extLst>
          </p:cNvPr>
          <p:cNvSpPr txBox="1"/>
          <p:nvPr/>
        </p:nvSpPr>
        <p:spPr>
          <a:xfrm>
            <a:off x="7255947" y="6131766"/>
            <a:ext cx="1123713" cy="31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LNA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7CE42800-E5C2-4B8B-97C9-8A38B62396A4}"/>
              </a:ext>
            </a:extLst>
          </p:cNvPr>
          <p:cNvSpPr txBox="1"/>
          <p:nvPr/>
        </p:nvSpPr>
        <p:spPr>
          <a:xfrm>
            <a:off x="4063303" y="5072563"/>
            <a:ext cx="1463462" cy="5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network analyzer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2F309E76-662C-4A5B-9B49-5355707B2F6E}"/>
              </a:ext>
            </a:extLst>
          </p:cNvPr>
          <p:cNvSpPr txBox="1"/>
          <p:nvPr/>
        </p:nvSpPr>
        <p:spPr>
          <a:xfrm>
            <a:off x="4102882" y="4020426"/>
            <a:ext cx="1123713" cy="31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source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DF2C92A-A7B8-4397-A8F6-F267C9D3FB1B}"/>
              </a:ext>
            </a:extLst>
          </p:cNvPr>
          <p:cNvSpPr txBox="1"/>
          <p:nvPr/>
        </p:nvSpPr>
        <p:spPr>
          <a:xfrm>
            <a:off x="6384951" y="5641523"/>
            <a:ext cx="1123713" cy="5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RIS</a:t>
            </a:r>
          </a:p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BF49E9D-AC32-4286-AA1D-06D3678751C5}"/>
              </a:ext>
            </a:extLst>
          </p:cNvPr>
          <p:cNvSpPr txBox="1"/>
          <p:nvPr/>
        </p:nvSpPr>
        <p:spPr>
          <a:xfrm>
            <a:off x="4996350" y="5982561"/>
            <a:ext cx="1123713" cy="31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circulator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59967F8-8CA2-4AB2-B1C8-CADB1C6C6FE0}"/>
              </a:ext>
            </a:extLst>
          </p:cNvPr>
          <p:cNvSpPr txBox="1"/>
          <p:nvPr/>
        </p:nvSpPr>
        <p:spPr>
          <a:xfrm>
            <a:off x="711107" y="4386240"/>
            <a:ext cx="1123713" cy="5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76D3CCC1-EC79-4FEC-9D3B-44C675686846}"/>
              </a:ext>
            </a:extLst>
          </p:cNvPr>
          <p:cNvSpPr/>
          <p:nvPr/>
        </p:nvSpPr>
        <p:spPr bwMode="auto">
          <a:xfrm>
            <a:off x="4615839" y="5681195"/>
            <a:ext cx="278222" cy="2802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1" eaLnBrk="0" hangingPunct="0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6C21CFC0-DE6A-45AD-A23A-826004CD9348}"/>
              </a:ext>
            </a:extLst>
          </p:cNvPr>
          <p:cNvCxnSpPr/>
          <p:nvPr/>
        </p:nvCxnSpPr>
        <p:spPr bwMode="auto">
          <a:xfrm flipH="1">
            <a:off x="3984197" y="5886889"/>
            <a:ext cx="647683" cy="30023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65B56A42-8702-4E37-A942-FA994CDDFADD}"/>
              </a:ext>
            </a:extLst>
          </p:cNvPr>
          <p:cNvSpPr txBox="1"/>
          <p:nvPr/>
        </p:nvSpPr>
        <p:spPr>
          <a:xfrm>
            <a:off x="3027784" y="6140872"/>
            <a:ext cx="1123713" cy="5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8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69" grpId="0"/>
      <p:bldP spid="271" grpId="0" animBg="1"/>
      <p:bldP spid="275" grpId="0" animBg="1"/>
      <p:bldP spid="276" grpId="0" animBg="1"/>
      <p:bldP spid="277" grpId="0"/>
      <p:bldP spid="278" grpId="0"/>
      <p:bldP spid="280" grpId="0"/>
      <p:bldP spid="287" grpId="0" animBg="1"/>
      <p:bldP spid="299" grpId="0" animBg="1"/>
      <p:bldP spid="303" grpId="0" animBg="1"/>
      <p:bldP spid="304" grpId="0"/>
      <p:bldP spid="307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 animBg="1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da-DK" altLang="zh-CN" dirty="0"/>
              <a:t>Validation result</a:t>
            </a:r>
            <a:r>
              <a:rPr lang="en-US" altLang="zh-CN" dirty="0"/>
              <a:t>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523677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Measurement results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28" y="1622408"/>
            <a:ext cx="4379204" cy="32906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39957"/>
            <a:ext cx="4448320" cy="3342572"/>
          </a:xfrm>
          <a:prstGeom prst="rect">
            <a:avLst/>
          </a:prstGeom>
        </p:spPr>
      </p:pic>
      <p:sp>
        <p:nvSpPr>
          <p:cNvPr id="310" name="对话气泡: 圆角矩形 207">
            <a:extLst>
              <a:ext uri="{FF2B5EF4-FFF2-40B4-BE49-F238E27FC236}">
                <a16:creationId xmlns:a16="http://schemas.microsoft.com/office/drawing/2014/main" id="{5FD2C78E-EC10-448F-B78C-1413E54D1B55}"/>
              </a:ext>
            </a:extLst>
          </p:cNvPr>
          <p:cNvSpPr/>
          <p:nvPr/>
        </p:nvSpPr>
        <p:spPr bwMode="auto">
          <a:xfrm>
            <a:off x="233404" y="1619172"/>
            <a:ext cx="2273432" cy="338828"/>
          </a:xfrm>
          <a:prstGeom prst="wedgeRoundRectCallout">
            <a:avLst>
              <a:gd name="adj1" fmla="val 45324"/>
              <a:gd name="adj2" fmla="val 109067"/>
              <a:gd name="adj3" fmla="val 16667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1" name="文本框 310">
            <a:extLst>
              <a:ext uri="{FF2B5EF4-FFF2-40B4-BE49-F238E27FC236}">
                <a16:creationId xmlns:a16="http://schemas.microsoft.com/office/drawing/2014/main" id="{3CAD529E-9EE5-4737-9DB3-F83199BABFD2}"/>
              </a:ext>
            </a:extLst>
          </p:cNvPr>
          <p:cNvSpPr txBox="1"/>
          <p:nvPr/>
        </p:nvSpPr>
        <p:spPr>
          <a:xfrm>
            <a:off x="272028" y="1603920"/>
            <a:ext cx="226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25 dB </a:t>
            </a:r>
            <a:r>
              <a:rPr lang="en-US" altLang="zh-CN" sz="1800" b="1" dirty="0">
                <a:solidFill>
                  <a:srgbClr val="212328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reflection gain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BF5A7BC-6F1B-4270-B10A-624B21A24C5F}"/>
              </a:ext>
            </a:extLst>
          </p:cNvPr>
          <p:cNvGrpSpPr/>
          <p:nvPr/>
        </p:nvGrpSpPr>
        <p:grpSpPr>
          <a:xfrm>
            <a:off x="6682371" y="3846395"/>
            <a:ext cx="2337949" cy="668742"/>
            <a:chOff x="6682371" y="3846395"/>
            <a:chExt cx="2337949" cy="668742"/>
          </a:xfrm>
        </p:grpSpPr>
        <p:sp>
          <p:nvSpPr>
            <p:cNvPr id="312" name="对话气泡: 圆角矩形 207">
              <a:extLst>
                <a:ext uri="{FF2B5EF4-FFF2-40B4-BE49-F238E27FC236}">
                  <a16:creationId xmlns:a16="http://schemas.microsoft.com/office/drawing/2014/main" id="{5FD2C78E-EC10-448F-B78C-1413E54D1B55}"/>
                </a:ext>
              </a:extLst>
            </p:cNvPr>
            <p:cNvSpPr/>
            <p:nvPr/>
          </p:nvSpPr>
          <p:spPr bwMode="auto">
            <a:xfrm>
              <a:off x="6904757" y="3868806"/>
              <a:ext cx="1967215" cy="646331"/>
            </a:xfrm>
            <a:prstGeom prst="wedgeRoundRectCallout">
              <a:avLst>
                <a:gd name="adj1" fmla="val -40926"/>
                <a:gd name="adj2" fmla="val -89088"/>
                <a:gd name="adj3" fmla="val 16667"/>
              </a:avLst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682371" y="3846395"/>
              <a:ext cx="2337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 Thermal noise</a:t>
              </a:r>
            </a:p>
            <a:p>
              <a:pPr algn="ctr"/>
              <a:r>
                <a:rPr lang="en-US" altLang="zh-CN" sz="18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 is also amplified</a:t>
              </a: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915ED87A-0B40-4123-8C2B-625D96815133}"/>
              </a:ext>
            </a:extLst>
          </p:cNvPr>
          <p:cNvSpPr txBox="1"/>
          <p:nvPr/>
        </p:nvSpPr>
        <p:spPr>
          <a:xfrm>
            <a:off x="807472" y="4982529"/>
            <a:ext cx="339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gain </a:t>
            </a:r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 frequency</a:t>
            </a:r>
            <a:endParaRPr lang="zh-CN" altLang="en-US" sz="1800" b="1" dirty="0">
              <a:solidFill>
                <a:srgbClr val="212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13EBAFD-44E4-44A4-A225-817FAB8C238F}"/>
              </a:ext>
            </a:extLst>
          </p:cNvPr>
          <p:cNvSpPr txBox="1"/>
          <p:nvPr/>
        </p:nvSpPr>
        <p:spPr>
          <a:xfrm>
            <a:off x="4983007" y="5000078"/>
            <a:ext cx="367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power </a:t>
            </a:r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 reflection gain</a:t>
            </a:r>
            <a:endParaRPr lang="zh-CN" altLang="en-US" sz="1800" b="1" dirty="0">
              <a:solidFill>
                <a:srgbClr val="212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31">
            <a:extLst>
              <a:ext uri="{FF2B5EF4-FFF2-40B4-BE49-F238E27FC236}">
                <a16:creationId xmlns:a16="http://schemas.microsoft.com/office/drawing/2014/main" id="{BC7FEC39-22B9-4CC5-B560-1D8DA281D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91" y="5503387"/>
            <a:ext cx="7155389" cy="464820"/>
          </a:xfrm>
          <a:prstGeom prst="roundRect">
            <a:avLst>
              <a:gd name="adj" fmla="val 27528"/>
            </a:avLst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pitchFamily="49" charset="-122"/>
              </a:rPr>
              <a:t>Verify the 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pitchFamily="49" charset="-122"/>
              </a:rPr>
              <a:t>correctness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pitchFamily="49" charset="-122"/>
              </a:rPr>
              <a:t> of the proposed 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pitchFamily="49" charset="-122"/>
              </a:rPr>
              <a:t>signal model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2EA234B-DFA0-45BA-BCC4-DC66D7F08E00}"/>
              </a:ext>
            </a:extLst>
          </p:cNvPr>
          <p:cNvSpPr/>
          <p:nvPr/>
        </p:nvSpPr>
        <p:spPr>
          <a:xfrm>
            <a:off x="218440" y="6046051"/>
            <a:ext cx="8925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Z. Zhang, L. Dai, X. Chen, C. Liu, F. Yang, R. Schober, and H. V. Poor, “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Active RIS vs. passive RIS: Which will prevail in 6G? </a:t>
            </a:r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,”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arXiv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preprint arXiv:2103.15154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Mar. 2021.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5EEAB6-CFC9-9538-2E76-8C9BC684D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42" y="5465578"/>
            <a:ext cx="457264" cy="552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6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  <p:bldP spid="31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Capacity maximization of </a:t>
            </a:r>
            <a:r>
              <a:rPr lang="en-US" altLang="zh-CN" dirty="0">
                <a:solidFill>
                  <a:srgbClr val="C00000"/>
                </a:solidFill>
              </a:rPr>
              <a:t>active RIS </a:t>
            </a:r>
            <a:r>
              <a:rPr lang="en-US" altLang="zh-CN" dirty="0"/>
              <a:t>aided MIMO</a:t>
            </a:r>
            <a:endParaRPr lang="zh-CN" alt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877838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Three variables: BS precoding vector    , phase shift matrix    , and amplification matrix     of active RIS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对象 128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/>
              <p:nvPr/>
            </p:nvSpPr>
            <p:spPr bwMode="auto">
              <a:xfrm>
                <a:off x="8046750" y="1078795"/>
                <a:ext cx="377825" cy="4060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800" i="1">
                          <a:solidFill>
                            <a:srgbClr val="B300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29" name="对象 128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6750" y="1078795"/>
                <a:ext cx="377825" cy="406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对象 129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/>
              <p:nvPr/>
            </p:nvSpPr>
            <p:spPr bwMode="auto">
              <a:xfrm>
                <a:off x="5248642" y="1117891"/>
                <a:ext cx="607872" cy="4139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0" name="对象 129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642" y="1117891"/>
                <a:ext cx="607872" cy="413902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对象 131">
                <a:extLst>
                  <a:ext uri="{FF2B5EF4-FFF2-40B4-BE49-F238E27FC236}">
                    <a16:creationId xmlns:a16="http://schemas.microsoft.com/office/drawing/2014/main" id="{0C659DB9-20A1-4627-B39F-8C1631CD66D4}"/>
                  </a:ext>
                </a:extLst>
              </p:cNvPr>
              <p:cNvSpPr txBox="1"/>
              <p:nvPr/>
            </p:nvSpPr>
            <p:spPr bwMode="auto">
              <a:xfrm>
                <a:off x="3130600" y="1486101"/>
                <a:ext cx="314353" cy="369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2" name="对象 131">
                <a:extLst>
                  <a:ext uri="{FF2B5EF4-FFF2-40B4-BE49-F238E27FC236}">
                    <a16:creationId xmlns:a16="http://schemas.microsoft.com/office/drawing/2014/main" id="{0C659DB9-20A1-4627-B39F-8C1631CD6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0600" y="1486101"/>
                <a:ext cx="314353" cy="369712"/>
              </a:xfrm>
              <a:prstGeom prst="rect">
                <a:avLst/>
              </a:prstGeom>
              <a:blipFill>
                <a:blip r:embed="rId7"/>
                <a:stretch>
                  <a:fillRect l="-5882" r="-23529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对象 134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/>
              <p:nvPr/>
            </p:nvSpPr>
            <p:spPr bwMode="auto">
              <a:xfrm>
                <a:off x="2881875" y="3160995"/>
                <a:ext cx="2147325" cy="8096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zh-CN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  <m:sub>
                                      <m: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zh-CN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zh-CN" alt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zh-CN" altLang="en-US" sz="20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BS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p>
                      </m:sSub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35" name="对象 134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1875" y="3160995"/>
                <a:ext cx="2147325" cy="809625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文本框 135">
            <a:extLst>
              <a:ext uri="{FF2B5EF4-FFF2-40B4-BE49-F238E27FC236}">
                <a16:creationId xmlns:a16="http://schemas.microsoft.com/office/drawing/2014/main" id="{22E25729-FDA8-47CE-8BAC-439E86418BD9}"/>
              </a:ext>
            </a:extLst>
          </p:cNvPr>
          <p:cNvSpPr txBox="1"/>
          <p:nvPr/>
        </p:nvSpPr>
        <p:spPr>
          <a:xfrm>
            <a:off x="1579235" y="2492506"/>
            <a:ext cx="16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maximize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7" name="对象 136">
            <a:extLst>
              <a:ext uri="{FF2B5EF4-FFF2-40B4-BE49-F238E27FC236}">
                <a16:creationId xmlns:a16="http://schemas.microsoft.com/office/drawing/2014/main" id="{F5219234-D9A9-435D-B1B2-28B437358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516777"/>
              </p:ext>
            </p:extLst>
          </p:nvPr>
        </p:nvGraphicFramePr>
        <p:xfrm>
          <a:off x="1838319" y="2795358"/>
          <a:ext cx="253434" cy="21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6" name="Equation" r:id="rId9" imgW="164880" imgH="139680" progId="Equation.DSMT4">
                  <p:embed/>
                </p:oleObj>
              </mc:Choice>
              <mc:Fallback>
                <p:oleObj name="Equation" r:id="rId9" imgW="164880" imgH="139680" progId="Equation.DSMT4">
                  <p:embed/>
                  <p:pic>
                    <p:nvPicPr>
                      <p:cNvPr id="137" name="对象 136">
                        <a:extLst>
                          <a:ext uri="{FF2B5EF4-FFF2-40B4-BE49-F238E27FC236}">
                            <a16:creationId xmlns:a16="http://schemas.microsoft.com/office/drawing/2014/main" id="{F5219234-D9A9-435D-B1B2-28B4373583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19" y="2795358"/>
                        <a:ext cx="253434" cy="210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对象 137">
            <a:extLst>
              <a:ext uri="{FF2B5EF4-FFF2-40B4-BE49-F238E27FC236}">
                <a16:creationId xmlns:a16="http://schemas.microsoft.com/office/drawing/2014/main" id="{39FD28E8-81AA-4B43-9248-C84B08C82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101142"/>
              </p:ext>
            </p:extLst>
          </p:nvPr>
        </p:nvGraphicFramePr>
        <p:xfrm>
          <a:off x="2042975" y="2779151"/>
          <a:ext cx="216105" cy="22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" name="Equation" r:id="rId11" imgW="164880" imgH="177480" progId="Equation.DSMT4">
                  <p:embed/>
                </p:oleObj>
              </mc:Choice>
              <mc:Fallback>
                <p:oleObj name="Equation" r:id="rId11" imgW="164880" imgH="177480" progId="Equation.DSMT4">
                  <p:embed/>
                  <p:pic>
                    <p:nvPicPr>
                      <p:cNvPr id="138" name="对象 137">
                        <a:extLst>
                          <a:ext uri="{FF2B5EF4-FFF2-40B4-BE49-F238E27FC236}">
                            <a16:creationId xmlns:a16="http://schemas.microsoft.com/office/drawing/2014/main" id="{39FD28E8-81AA-4B43-9248-C84B08C82F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975" y="2779151"/>
                        <a:ext cx="216105" cy="2274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对象 139">
            <a:extLst>
              <a:ext uri="{FF2B5EF4-FFF2-40B4-BE49-F238E27FC236}">
                <a16:creationId xmlns:a16="http://schemas.microsoft.com/office/drawing/2014/main" id="{AA902B75-1DD7-4E8D-9471-BF437BA706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713049"/>
              </p:ext>
            </p:extLst>
          </p:nvPr>
        </p:nvGraphicFramePr>
        <p:xfrm>
          <a:off x="2239113" y="2776178"/>
          <a:ext cx="18415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8" name="Equation" r:id="rId13" imgW="139680" imgH="164880" progId="Equation.DSMT4">
                  <p:embed/>
                </p:oleObj>
              </mc:Choice>
              <mc:Fallback>
                <p:oleObj name="Equation" r:id="rId13" imgW="139680" imgH="164880" progId="Equation.DSMT4">
                  <p:embed/>
                  <p:pic>
                    <p:nvPicPr>
                      <p:cNvPr id="140" name="对象 139">
                        <a:extLst>
                          <a:ext uri="{FF2B5EF4-FFF2-40B4-BE49-F238E27FC236}">
                            <a16:creationId xmlns:a16="http://schemas.microsoft.com/office/drawing/2014/main" id="{AA902B75-1DD7-4E8D-9471-BF437BA706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113" y="2776178"/>
                        <a:ext cx="184150" cy="212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文本框 140">
            <a:extLst>
              <a:ext uri="{FF2B5EF4-FFF2-40B4-BE49-F238E27FC236}">
                <a16:creationId xmlns:a16="http://schemas.microsoft.com/office/drawing/2014/main" id="{9519A177-14C3-445A-92FA-579F56E73B22}"/>
              </a:ext>
            </a:extLst>
          </p:cNvPr>
          <p:cNvSpPr txBox="1"/>
          <p:nvPr/>
        </p:nvSpPr>
        <p:spPr>
          <a:xfrm>
            <a:off x="1559574" y="3381142"/>
            <a:ext cx="135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 to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2E29843-7A2C-4B3D-91E6-85283EB36DDA}"/>
              </a:ext>
            </a:extLst>
          </p:cNvPr>
          <p:cNvGrpSpPr/>
          <p:nvPr/>
        </p:nvGrpSpPr>
        <p:grpSpPr>
          <a:xfrm>
            <a:off x="5422502" y="2018814"/>
            <a:ext cx="1537098" cy="344968"/>
            <a:chOff x="3859524" y="2111250"/>
            <a:chExt cx="1679444" cy="344968"/>
          </a:xfrm>
        </p:grpSpPr>
        <p:sp>
          <p:nvSpPr>
            <p:cNvPr id="206" name="对话气泡: 圆角矩形 210">
              <a:extLst>
                <a:ext uri="{FF2B5EF4-FFF2-40B4-BE49-F238E27FC236}">
                  <a16:creationId xmlns:a16="http://schemas.microsoft.com/office/drawing/2014/main" id="{BD70F2C3-F976-4E2D-9EAE-E37903DD2DB2}"/>
                </a:ext>
              </a:extLst>
            </p:cNvPr>
            <p:cNvSpPr/>
            <p:nvPr/>
          </p:nvSpPr>
          <p:spPr bwMode="auto">
            <a:xfrm>
              <a:off x="3859524" y="2117887"/>
              <a:ext cx="1679444" cy="338331"/>
            </a:xfrm>
            <a:prstGeom prst="wedgeRoundRectCallout">
              <a:avLst>
                <a:gd name="adj1" fmla="val -52232"/>
                <a:gd name="adj2" fmla="val 12897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7" name="文本框 206">
              <a:extLst>
                <a:ext uri="{FF2B5EF4-FFF2-40B4-BE49-F238E27FC236}">
                  <a16:creationId xmlns:a16="http://schemas.microsoft.com/office/drawing/2014/main" id="{17201490-D1C2-483E-A903-0737974CD9AA}"/>
                </a:ext>
              </a:extLst>
            </p:cNvPr>
            <p:cNvSpPr txBox="1"/>
            <p:nvPr/>
          </p:nvSpPr>
          <p:spPr>
            <a:xfrm>
              <a:off x="3906637" y="2111250"/>
              <a:ext cx="163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SINR of user </a:t>
              </a:r>
              <a:r>
                <a:rPr lang="en-US" altLang="zh-CN" sz="1600" i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对象 208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/>
              <p:nvPr/>
            </p:nvSpPr>
            <p:spPr bwMode="auto">
              <a:xfrm>
                <a:off x="2877759" y="4110879"/>
                <a:ext cx="4081841" cy="8096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zh-CN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0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r>
                                    <a:rPr lang="zh-CN" altLang="en-US" sz="2000" i="1">
                                      <a:solidFill>
                                        <a:srgbClr val="B3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  <m:r>
                                    <a:rPr lang="zh-CN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  <m:sSub>
                                    <m:sSubPr>
                                      <m:ctrlP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  <m:sub>
                                      <m:r>
                                        <a:rPr lang="zh-CN" alt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zh-CN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r>
                                <a:rPr lang="zh-CN" altLang="en-US" sz="2000" i="1">
                                  <a:solidFill>
                                    <a:srgbClr val="B30000"/>
                                  </a:solidFill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</m:e>
                          </m:d>
                        </m:e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zh-CN" altLang="en-US" sz="2000" i="1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p>
                      </m:sSub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9" name="对象 208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7759" y="4110879"/>
                <a:ext cx="4081841" cy="809625"/>
              </a:xfrm>
              <a:prstGeom prst="rect">
                <a:avLst/>
              </a:prstGeom>
              <a:blipFill>
                <a:blip r:embed="rId15"/>
                <a:stretch>
                  <a:fillRect b="-112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对象 214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/>
              <p:nvPr/>
            </p:nvSpPr>
            <p:spPr bwMode="auto">
              <a:xfrm>
                <a:off x="1671650" y="5425569"/>
                <a:ext cx="5868521" cy="1146175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𝐡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p>
                                      </m:sSubSup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𝐟</m:t>
                                          </m:r>
                                        </m:e>
                                        <m:sup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p>
                                      </m:sSup>
                                      <m:r>
                                        <a:rPr lang="zh-CN" altLang="en-US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𝐏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srgbClr val="B3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𝚯</m:t>
                                          </m:r>
                                        </m:e>
                                        <m:sup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p>
                                      </m:sSup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𝐆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𝐡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sup>
                                          </m:sSubSup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𝐟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sup>
                                          </m:sSubSup>
                                          <m:r>
                                            <a:rPr lang="zh-CN" altLang="en-US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𝐏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zh-CN" altLang="en-US" i="1">
                                                  <a:solidFill>
                                                    <a:srgbClr val="B3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𝚯</m:t>
                                              </m:r>
                                            </m:e>
                                            <m:sup>
                                              <m:r>
                                                <a:rPr lang="zh-CN" alt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sup>
                                          </m:sSup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𝐆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𝐰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𝐟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zh-CN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  <m:r>
                                    <a:rPr lang="zh-CN" altLang="en-US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r>
                                    <a:rPr lang="zh-CN" altLang="en-US" i="1">
                                      <a:solidFill>
                                        <a:srgbClr val="B3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</m:e>
                              </m:d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5" name="对象 214">
                <a:extLst>
                  <a:ext uri="{FF2B5EF4-FFF2-40B4-BE49-F238E27FC236}">
                    <a16:creationId xmlns:a16="http://schemas.microsoft.com/office/drawing/2014/main" id="{F7D80D46-8232-42F2-8172-B614C6134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650" y="5425569"/>
                <a:ext cx="5868521" cy="11461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295756A-98EC-4188-AC57-E6C0749A78F8}"/>
              </a:ext>
            </a:extLst>
          </p:cNvPr>
          <p:cNvCxnSpPr>
            <a:cxnSpLocks/>
          </p:cNvCxnSpPr>
          <p:nvPr/>
        </p:nvCxnSpPr>
        <p:spPr bwMode="auto">
          <a:xfrm>
            <a:off x="342508" y="5311275"/>
            <a:ext cx="843524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BF7D8709-217D-4FBC-B24C-22F444893FBA}"/>
              </a:ext>
            </a:extLst>
          </p:cNvPr>
          <p:cNvGrpSpPr/>
          <p:nvPr/>
        </p:nvGrpSpPr>
        <p:grpSpPr>
          <a:xfrm>
            <a:off x="5367614" y="3129426"/>
            <a:ext cx="2038096" cy="397599"/>
            <a:chOff x="5329218" y="3192971"/>
            <a:chExt cx="2156693" cy="397599"/>
          </a:xfrm>
        </p:grpSpPr>
        <p:sp>
          <p:nvSpPr>
            <p:cNvPr id="67" name="对话气泡: 圆角矩形 210">
              <a:extLst>
                <a:ext uri="{FF2B5EF4-FFF2-40B4-BE49-F238E27FC236}">
                  <a16:creationId xmlns:a16="http://schemas.microsoft.com/office/drawing/2014/main" id="{4C09D734-DC92-40D7-A229-2F31FB11A0C0}"/>
                </a:ext>
              </a:extLst>
            </p:cNvPr>
            <p:cNvSpPr/>
            <p:nvPr/>
          </p:nvSpPr>
          <p:spPr bwMode="auto">
            <a:xfrm>
              <a:off x="5329218" y="3192971"/>
              <a:ext cx="2085735" cy="397599"/>
            </a:xfrm>
            <a:prstGeom prst="wedgeRoundRectCallout">
              <a:avLst>
                <a:gd name="adj1" fmla="val -70242"/>
                <a:gd name="adj2" fmla="val 52781"/>
                <a:gd name="adj3" fmla="val 16667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92C7D05F-2979-4B74-A2C6-E80388BD3F2B}"/>
                </a:ext>
              </a:extLst>
            </p:cNvPr>
            <p:cNvSpPr txBox="1"/>
            <p:nvPr/>
          </p:nvSpPr>
          <p:spPr>
            <a:xfrm>
              <a:off x="5352693" y="3217208"/>
              <a:ext cx="2133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ea typeface="黑体" panose="02010609060101010101" pitchFamily="49" charset="-122"/>
                  <a:cs typeface="times" panose="02020603050405020304" pitchFamily="18" charset="0"/>
                </a:rPr>
                <a:t>BS power constraint</a:t>
              </a:r>
            </a:p>
          </p:txBody>
        </p:sp>
      </p:grpSp>
      <p:sp>
        <p:nvSpPr>
          <p:cNvPr id="70" name="对话气泡: 圆角矩形 210">
            <a:extLst>
              <a:ext uri="{FF2B5EF4-FFF2-40B4-BE49-F238E27FC236}">
                <a16:creationId xmlns:a16="http://schemas.microsoft.com/office/drawing/2014/main" id="{802EF9E3-B751-45F6-81F0-7CE614867B95}"/>
              </a:ext>
            </a:extLst>
          </p:cNvPr>
          <p:cNvSpPr/>
          <p:nvPr/>
        </p:nvSpPr>
        <p:spPr bwMode="auto">
          <a:xfrm>
            <a:off x="6690387" y="4809430"/>
            <a:ext cx="2042943" cy="397599"/>
          </a:xfrm>
          <a:prstGeom prst="wedgeRoundRectCallout">
            <a:avLst>
              <a:gd name="adj1" fmla="val -48314"/>
              <a:gd name="adj2" fmla="val -98239"/>
              <a:gd name="adj3" fmla="val 16667"/>
            </a:avLst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92C7D05F-2979-4B74-A2C6-E80388BD3F2B}"/>
              </a:ext>
            </a:extLst>
          </p:cNvPr>
          <p:cNvSpPr txBox="1"/>
          <p:nvPr/>
        </p:nvSpPr>
        <p:spPr>
          <a:xfrm>
            <a:off x="6682117" y="4842958"/>
            <a:ext cx="2062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RIS power constraint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0B2C363-5560-46E7-8E65-B5676EEF747E}"/>
              </a:ext>
            </a:extLst>
          </p:cNvPr>
          <p:cNvSpPr txBox="1"/>
          <p:nvPr/>
        </p:nvSpPr>
        <p:spPr>
          <a:xfrm>
            <a:off x="1885706" y="2795358"/>
            <a:ext cx="3632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0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C3B5581-F599-4AD5-BC8B-4CC735B4624B}"/>
              </a:ext>
            </a:extLst>
          </p:cNvPr>
          <p:cNvSpPr txBox="1"/>
          <p:nvPr/>
        </p:nvSpPr>
        <p:spPr>
          <a:xfrm>
            <a:off x="2100499" y="2795358"/>
            <a:ext cx="3632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对象 134">
                <a:extLst>
                  <a:ext uri="{FF2B5EF4-FFF2-40B4-BE49-F238E27FC236}">
                    <a16:creationId xmlns:a16="http://schemas.microsoft.com/office/drawing/2014/main" id="{A61AAC05-E49F-4642-9DB6-EC08EF99F807}"/>
                  </a:ext>
                </a:extLst>
              </p:cNvPr>
              <p:cNvSpPr txBox="1"/>
              <p:nvPr/>
            </p:nvSpPr>
            <p:spPr bwMode="auto">
              <a:xfrm>
                <a:off x="2873133" y="2230508"/>
                <a:ext cx="3308467" cy="8096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sum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zh-CN" alt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func>
                            <m:funcPr>
                              <m:ctrlP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6" name="对象 134">
                <a:extLst>
                  <a:ext uri="{FF2B5EF4-FFF2-40B4-BE49-F238E27FC236}">
                    <a16:creationId xmlns:a16="http://schemas.microsoft.com/office/drawing/2014/main" id="{A61AAC05-E49F-4642-9DB6-EC08EF99F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133" y="2230508"/>
                <a:ext cx="3308467" cy="809625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4077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3E7E49B3-42B6-4432-A94B-671CD58942E9}"/>
              </a:ext>
            </a:extLst>
          </p:cNvPr>
          <p:cNvSpPr/>
          <p:nvPr/>
        </p:nvSpPr>
        <p:spPr bwMode="auto">
          <a:xfrm>
            <a:off x="1038171" y="1868466"/>
            <a:ext cx="3361228" cy="4312920"/>
          </a:xfrm>
          <a:prstGeom prst="roundRect">
            <a:avLst>
              <a:gd name="adj" fmla="val 8859"/>
            </a:avLst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3440" y="10622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9D864029-B9D1-4B32-9E51-4677F8015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r>
              <a:rPr lang="en-US" altLang="zh-CN" kern="0" dirty="0"/>
              <a:t>Proposed joint precoding algorithm</a:t>
            </a:r>
            <a:endParaRPr lang="en-US" altLang="zh-CN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16001"/>
            <a:ext cx="9144000" cy="548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Optimizing    ,    , and     alternatively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0E05DEA-5F0B-4E7D-B091-09F216D3C595}"/>
              </a:ext>
            </a:extLst>
          </p:cNvPr>
          <p:cNvSpPr/>
          <p:nvPr/>
        </p:nvSpPr>
        <p:spPr bwMode="auto">
          <a:xfrm>
            <a:off x="1444028" y="3568895"/>
            <a:ext cx="1194766" cy="103619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F8C95C8-2BA1-4F92-B26A-F96CDCBBFDBD}"/>
              </a:ext>
            </a:extLst>
          </p:cNvPr>
          <p:cNvSpPr/>
          <p:nvPr/>
        </p:nvSpPr>
        <p:spPr bwMode="auto">
          <a:xfrm>
            <a:off x="3056777" y="2280069"/>
            <a:ext cx="1060934" cy="1036197"/>
          </a:xfrm>
          <a:prstGeom prst="round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F5F2C2F-E30F-4228-A1E6-B06AB3A92E6E}"/>
              </a:ext>
            </a:extLst>
          </p:cNvPr>
          <p:cNvSpPr/>
          <p:nvPr/>
        </p:nvSpPr>
        <p:spPr bwMode="auto">
          <a:xfrm>
            <a:off x="3089310" y="4957911"/>
            <a:ext cx="1093090" cy="1036197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826B3C6-A34B-4412-B818-7466A91E6B3D}"/>
              </a:ext>
            </a:extLst>
          </p:cNvPr>
          <p:cNvSpPr/>
          <p:nvPr/>
        </p:nvSpPr>
        <p:spPr>
          <a:xfrm>
            <a:off x="1099644" y="1915379"/>
            <a:ext cx="397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Lagrangian</a:t>
            </a:r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 dual reformulation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70E6BCD-AF66-4E5D-9F04-D387FF21F140}"/>
              </a:ext>
            </a:extLst>
          </p:cNvPr>
          <p:cNvCxnSpPr>
            <a:stCxn id="3" idx="3"/>
            <a:endCxn id="29" idx="1"/>
          </p:cNvCxnSpPr>
          <p:nvPr/>
        </p:nvCxnSpPr>
        <p:spPr bwMode="auto">
          <a:xfrm flipV="1">
            <a:off x="2638794" y="2798168"/>
            <a:ext cx="417983" cy="12888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F09FDA4-8385-4310-ADDC-B1762835B4B1}"/>
              </a:ext>
            </a:extLst>
          </p:cNvPr>
          <p:cNvCxnSpPr>
            <a:cxnSpLocks/>
            <a:stCxn id="3" idx="3"/>
            <a:endCxn id="32" idx="1"/>
          </p:cNvCxnSpPr>
          <p:nvPr/>
        </p:nvCxnSpPr>
        <p:spPr bwMode="auto">
          <a:xfrm>
            <a:off x="2638794" y="4086994"/>
            <a:ext cx="450516" cy="1389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7E42730-0606-4D42-8181-D687432B5A54}"/>
              </a:ext>
            </a:extLst>
          </p:cNvPr>
          <p:cNvGrpSpPr/>
          <p:nvPr/>
        </p:nvGrpSpPr>
        <p:grpSpPr>
          <a:xfrm>
            <a:off x="3089310" y="3565066"/>
            <a:ext cx="1093090" cy="1036197"/>
            <a:chOff x="4385469" y="4113327"/>
            <a:chExt cx="923131" cy="1036197"/>
          </a:xfrm>
          <a:solidFill>
            <a:schemeClr val="accent1"/>
          </a:solidFill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B0340FDF-D2B3-4B4E-AEF4-00D0402A1BA5}"/>
                </a:ext>
              </a:extLst>
            </p:cNvPr>
            <p:cNvSpPr/>
            <p:nvPr/>
          </p:nvSpPr>
          <p:spPr bwMode="auto">
            <a:xfrm>
              <a:off x="4385469" y="4113327"/>
              <a:ext cx="923131" cy="1036197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对象 42">
                  <a:extLst>
                    <a:ext uri="{FF2B5EF4-FFF2-40B4-BE49-F238E27FC236}">
                      <a16:creationId xmlns:a16="http://schemas.microsoft.com/office/drawing/2014/main" id="{5E2E77DD-3200-4FD8-B044-FC6F28073C28}"/>
                    </a:ext>
                  </a:extLst>
                </p:cNvPr>
                <p:cNvSpPr txBox="1"/>
                <p:nvPr/>
              </p:nvSpPr>
              <p:spPr bwMode="auto">
                <a:xfrm>
                  <a:off x="4704644" y="4556773"/>
                  <a:ext cx="322262" cy="357187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zh-CN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43" name="对象 42">
                  <a:extLst>
                    <a:ext uri="{FF2B5EF4-FFF2-40B4-BE49-F238E27FC236}">
                      <a16:creationId xmlns:a16="http://schemas.microsoft.com/office/drawing/2014/main" id="{5E2E77DD-3200-4FD8-B044-FC6F28073C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04644" y="4556773"/>
                  <a:ext cx="322262" cy="357187"/>
                </a:xfrm>
                <a:prstGeom prst="rect">
                  <a:avLst/>
                </a:prstGeom>
                <a:blipFill>
                  <a:blip r:embed="rId3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20FA695-2EC2-4CDA-96C5-42B92A612253}"/>
              </a:ext>
            </a:extLst>
          </p:cNvPr>
          <p:cNvCxnSpPr>
            <a:cxnSpLocks/>
            <a:stCxn id="3" idx="3"/>
            <a:endCxn id="42" idx="1"/>
          </p:cNvCxnSpPr>
          <p:nvPr/>
        </p:nvCxnSpPr>
        <p:spPr bwMode="auto">
          <a:xfrm flipV="1">
            <a:off x="2638794" y="4083165"/>
            <a:ext cx="450516" cy="38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4BB91C2-AF88-4D7D-8C53-EF5B82BEDBC6}"/>
              </a:ext>
            </a:extLst>
          </p:cNvPr>
          <p:cNvGrpSpPr/>
          <p:nvPr/>
        </p:nvGrpSpPr>
        <p:grpSpPr>
          <a:xfrm>
            <a:off x="5768906" y="3759224"/>
            <a:ext cx="689611" cy="661455"/>
            <a:chOff x="5327280" y="3906520"/>
            <a:chExt cx="614364" cy="58928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4574A50-5A06-4150-BAE7-AE9F43AF29BB}"/>
                </a:ext>
              </a:extLst>
            </p:cNvPr>
            <p:cNvSpPr/>
            <p:nvPr/>
          </p:nvSpPr>
          <p:spPr bwMode="auto">
            <a:xfrm>
              <a:off x="5327280" y="3906520"/>
              <a:ext cx="589280" cy="58928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对象 50">
                  <a:extLst>
                    <a:ext uri="{FF2B5EF4-FFF2-40B4-BE49-F238E27FC236}">
                      <a16:creationId xmlns:a16="http://schemas.microsoft.com/office/drawing/2014/main" id="{8E2F5E75-C734-4EDB-974A-6F5D3A9575D4}"/>
                    </a:ext>
                  </a:extLst>
                </p:cNvPr>
                <p:cNvSpPr txBox="1"/>
                <p:nvPr/>
              </p:nvSpPr>
              <p:spPr bwMode="auto">
                <a:xfrm>
                  <a:off x="5327281" y="3985139"/>
                  <a:ext cx="614363" cy="407988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zh-CN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zh-CN" alt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opt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1" name="对象 50">
                  <a:extLst>
                    <a:ext uri="{FF2B5EF4-FFF2-40B4-BE49-F238E27FC236}">
                      <a16:creationId xmlns:a16="http://schemas.microsoft.com/office/drawing/2014/main" id="{8E2F5E75-C734-4EDB-974A-6F5D3A9575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27281" y="3985139"/>
                  <a:ext cx="614363" cy="407988"/>
                </a:xfrm>
                <a:prstGeom prst="rect">
                  <a:avLst/>
                </a:prstGeom>
                <a:blipFill>
                  <a:blip r:embed="rId4"/>
                  <a:stretch>
                    <a:fillRect l="-2655" r="-17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椭圆 56">
            <a:extLst>
              <a:ext uri="{FF2B5EF4-FFF2-40B4-BE49-F238E27FC236}">
                <a16:creationId xmlns:a16="http://schemas.microsoft.com/office/drawing/2014/main" id="{1C3DD273-C5CC-4941-BB3C-44578C7BBDFC}"/>
              </a:ext>
            </a:extLst>
          </p:cNvPr>
          <p:cNvSpPr/>
          <p:nvPr/>
        </p:nvSpPr>
        <p:spPr bwMode="auto">
          <a:xfrm>
            <a:off x="7204739" y="2432933"/>
            <a:ext cx="728039" cy="728038"/>
          </a:xfrm>
          <a:prstGeom prst="ellipse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4A40031-A648-4A91-8C81-5107A876EB73}"/>
              </a:ext>
            </a:extLst>
          </p:cNvPr>
          <p:cNvSpPr/>
          <p:nvPr/>
        </p:nvSpPr>
        <p:spPr bwMode="auto">
          <a:xfrm>
            <a:off x="7016740" y="5108340"/>
            <a:ext cx="1724060" cy="728038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DA4E627C-4600-44C8-9874-906686B32C31}"/>
              </a:ext>
            </a:extLst>
          </p:cNvPr>
          <p:cNvCxnSpPr>
            <a:stCxn id="29" idx="3"/>
          </p:cNvCxnSpPr>
          <p:nvPr/>
        </p:nvCxnSpPr>
        <p:spPr bwMode="auto">
          <a:xfrm>
            <a:off x="4117711" y="2798168"/>
            <a:ext cx="30301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9EDC3E6C-62B7-4680-ADE7-827CDCAB0AB4}"/>
              </a:ext>
            </a:extLst>
          </p:cNvPr>
          <p:cNvCxnSpPr>
            <a:cxnSpLocks/>
            <a:stCxn id="42" idx="3"/>
          </p:cNvCxnSpPr>
          <p:nvPr/>
        </p:nvCxnSpPr>
        <p:spPr bwMode="auto">
          <a:xfrm>
            <a:off x="4182400" y="4083165"/>
            <a:ext cx="15070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F07CA0FF-5EC9-4836-8740-CD625AE82CAB}"/>
              </a:ext>
            </a:extLst>
          </p:cNvPr>
          <p:cNvCxnSpPr>
            <a:cxnSpLocks/>
            <a:stCxn id="32" idx="3"/>
            <a:endCxn id="54" idx="2"/>
          </p:cNvCxnSpPr>
          <p:nvPr/>
        </p:nvCxnSpPr>
        <p:spPr bwMode="auto">
          <a:xfrm flipV="1">
            <a:off x="4182400" y="5472359"/>
            <a:ext cx="2834340" cy="36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771175A7-E2EA-41D8-A92D-F467D440F29E}"/>
              </a:ext>
            </a:extLst>
          </p:cNvPr>
          <p:cNvCxnSpPr>
            <a:cxnSpLocks/>
          </p:cNvCxnSpPr>
          <p:nvPr/>
        </p:nvCxnSpPr>
        <p:spPr bwMode="auto">
          <a:xfrm>
            <a:off x="6399415" y="4420679"/>
            <a:ext cx="786570" cy="7558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F8EAB3AD-B361-45E1-8434-7C3B980B23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01243" y="3266408"/>
            <a:ext cx="50930" cy="17364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F4126B6B-12EA-4A1F-9A36-067B6A50721B}"/>
              </a:ext>
            </a:extLst>
          </p:cNvPr>
          <p:cNvCxnSpPr>
            <a:cxnSpLocks/>
          </p:cNvCxnSpPr>
          <p:nvPr/>
        </p:nvCxnSpPr>
        <p:spPr bwMode="auto">
          <a:xfrm flipH="1">
            <a:off x="6399415" y="3101870"/>
            <a:ext cx="847136" cy="7529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CED5CE81-7605-4CED-8A88-47FCC3B6D83A}"/>
              </a:ext>
            </a:extLst>
          </p:cNvPr>
          <p:cNvSpPr/>
          <p:nvPr/>
        </p:nvSpPr>
        <p:spPr>
          <a:xfrm>
            <a:off x="6430361" y="3926038"/>
            <a:ext cx="1228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Iteration</a:t>
            </a:r>
            <a:endParaRPr lang="zh-CN" altLang="en-US" sz="20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95D3305C-0AE7-4AE6-BAB1-A25040064543}"/>
              </a:ext>
            </a:extLst>
          </p:cNvPr>
          <p:cNvSpPr/>
          <p:nvPr/>
        </p:nvSpPr>
        <p:spPr>
          <a:xfrm>
            <a:off x="4370743" y="3676341"/>
            <a:ext cx="1409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Derivation</a:t>
            </a:r>
            <a:endParaRPr lang="zh-CN" altLang="en-US" sz="20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D6500CB8-DAA6-47E6-9B49-53A024D0F2A8}"/>
              </a:ext>
            </a:extLst>
          </p:cNvPr>
          <p:cNvSpPr/>
          <p:nvPr/>
        </p:nvSpPr>
        <p:spPr>
          <a:xfrm>
            <a:off x="4476022" y="2418868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Fractional programming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500CB8-DAA6-47E6-9B49-53A024D0F2A8}"/>
              </a:ext>
            </a:extLst>
          </p:cNvPr>
          <p:cNvSpPr/>
          <p:nvPr/>
        </p:nvSpPr>
        <p:spPr>
          <a:xfrm>
            <a:off x="4410274" y="5471112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Fractional programming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20593" y="2411925"/>
            <a:ext cx="1122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optimize</a:t>
            </a:r>
            <a:endParaRPr lang="zh-CN" altLang="en-US" sz="2000" b="1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491827" y="3660760"/>
            <a:ext cx="1122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optimize</a:t>
            </a:r>
            <a:endParaRPr lang="zh-CN" altLang="en-US" sz="2000" b="1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103258" y="5025944"/>
            <a:ext cx="1079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optimize</a:t>
            </a:r>
            <a:endParaRPr lang="zh-CN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111173" y="3623373"/>
            <a:ext cx="1122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optimize</a:t>
            </a:r>
            <a:endParaRPr lang="zh-CN" altLang="en-US" sz="2000" b="1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D5FB63A-638F-4F7E-BE1D-6F147C7D4D86}"/>
              </a:ext>
            </a:extLst>
          </p:cNvPr>
          <p:cNvSpPr txBox="1"/>
          <p:nvPr/>
        </p:nvSpPr>
        <p:spPr>
          <a:xfrm>
            <a:off x="1639033" y="4120354"/>
            <a:ext cx="36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800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029051C-898A-490A-955A-FB8F25490803}"/>
              </a:ext>
            </a:extLst>
          </p:cNvPr>
          <p:cNvSpPr txBox="1"/>
          <p:nvPr/>
        </p:nvSpPr>
        <p:spPr>
          <a:xfrm>
            <a:off x="1969101" y="4120354"/>
            <a:ext cx="36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8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92880F7-90D6-4FB4-A690-34CA53B4FEE3}"/>
              </a:ext>
            </a:extLst>
          </p:cNvPr>
          <p:cNvSpPr txBox="1"/>
          <p:nvPr/>
        </p:nvSpPr>
        <p:spPr>
          <a:xfrm>
            <a:off x="3418627" y="5500671"/>
            <a:ext cx="36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800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C22092E-739C-4127-926E-352632BBA646}"/>
              </a:ext>
            </a:extLst>
          </p:cNvPr>
          <p:cNvSpPr txBox="1"/>
          <p:nvPr/>
        </p:nvSpPr>
        <p:spPr>
          <a:xfrm>
            <a:off x="7652173" y="5316005"/>
            <a:ext cx="36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, 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对象 128">
                <a:extLst>
                  <a:ext uri="{FF2B5EF4-FFF2-40B4-BE49-F238E27FC236}">
                    <a16:creationId xmlns:a16="http://schemas.microsoft.com/office/drawing/2014/main" id="{24733FE2-4E19-4494-B7A8-837A69C112E0}"/>
                  </a:ext>
                </a:extLst>
              </p:cNvPr>
              <p:cNvSpPr txBox="1"/>
              <p:nvPr/>
            </p:nvSpPr>
            <p:spPr bwMode="auto">
              <a:xfrm>
                <a:off x="3191217" y="1103085"/>
                <a:ext cx="377825" cy="4060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rgbClr val="B30000"/>
                        </a:solidFill>
                        <a:latin typeface="Cambria Math" panose="02040503050406030204" pitchFamily="18" charset="0"/>
                      </a:rPr>
                      <m:t>𝚯</m:t>
                    </m:r>
                  </m:oMath>
                </a14:m>
                <a:r>
                  <a:rPr lang="zh-CN" altLang="en-US" sz="2800" dirty="0"/>
                  <a:t> </a:t>
                </a:r>
              </a:p>
            </p:txBody>
          </p:sp>
        </mc:Choice>
        <mc:Fallback xmlns="">
          <p:sp>
            <p:nvSpPr>
              <p:cNvPr id="70" name="对象 128">
                <a:extLst>
                  <a:ext uri="{FF2B5EF4-FFF2-40B4-BE49-F238E27FC236}">
                    <a16:creationId xmlns:a16="http://schemas.microsoft.com/office/drawing/2014/main" id="{24733FE2-4E19-4494-B7A8-837A69C11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1217" y="1103085"/>
                <a:ext cx="377825" cy="406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对象 129">
                <a:extLst>
                  <a:ext uri="{FF2B5EF4-FFF2-40B4-BE49-F238E27FC236}">
                    <a16:creationId xmlns:a16="http://schemas.microsoft.com/office/drawing/2014/main" id="{3415C5D5-A094-429C-AC27-946AD8A5D284}"/>
                  </a:ext>
                </a:extLst>
              </p:cNvPr>
              <p:cNvSpPr txBox="1"/>
              <p:nvPr/>
            </p:nvSpPr>
            <p:spPr bwMode="auto">
              <a:xfrm>
                <a:off x="1864143" y="1124232"/>
                <a:ext cx="607872" cy="4139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9" name="对象 129">
                <a:extLst>
                  <a:ext uri="{FF2B5EF4-FFF2-40B4-BE49-F238E27FC236}">
                    <a16:creationId xmlns:a16="http://schemas.microsoft.com/office/drawing/2014/main" id="{3415C5D5-A094-429C-AC27-946AD8A5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4143" y="1124232"/>
                <a:ext cx="607872" cy="413902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对象 131">
                <a:extLst>
                  <a:ext uri="{FF2B5EF4-FFF2-40B4-BE49-F238E27FC236}">
                    <a16:creationId xmlns:a16="http://schemas.microsoft.com/office/drawing/2014/main" id="{41A3EF8E-F318-4B23-BF91-9736BB91BF24}"/>
                  </a:ext>
                </a:extLst>
              </p:cNvPr>
              <p:cNvSpPr txBox="1"/>
              <p:nvPr/>
            </p:nvSpPr>
            <p:spPr bwMode="auto">
              <a:xfrm>
                <a:off x="2240363" y="1148844"/>
                <a:ext cx="314353" cy="369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3" name="对象 131">
                <a:extLst>
                  <a:ext uri="{FF2B5EF4-FFF2-40B4-BE49-F238E27FC236}">
                    <a16:creationId xmlns:a16="http://schemas.microsoft.com/office/drawing/2014/main" id="{41A3EF8E-F318-4B23-BF91-9736BB91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0363" y="1148844"/>
                <a:ext cx="314353" cy="369712"/>
              </a:xfrm>
              <a:prstGeom prst="rect">
                <a:avLst/>
              </a:prstGeom>
              <a:blipFill>
                <a:blip r:embed="rId7"/>
                <a:stretch>
                  <a:fillRect r="-45098" b="-2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对象 128">
                <a:extLst>
                  <a:ext uri="{FF2B5EF4-FFF2-40B4-BE49-F238E27FC236}">
                    <a16:creationId xmlns:a16="http://schemas.microsoft.com/office/drawing/2014/main" id="{4C23141B-2094-4279-8117-65EE67EADF19}"/>
                  </a:ext>
                </a:extLst>
              </p:cNvPr>
              <p:cNvSpPr txBox="1"/>
              <p:nvPr/>
            </p:nvSpPr>
            <p:spPr bwMode="auto">
              <a:xfrm>
                <a:off x="2187915" y="3991512"/>
                <a:ext cx="377825" cy="4060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800" i="1">
                          <a:solidFill>
                            <a:srgbClr val="B300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5" name="对象 128">
                <a:extLst>
                  <a:ext uri="{FF2B5EF4-FFF2-40B4-BE49-F238E27FC236}">
                    <a16:creationId xmlns:a16="http://schemas.microsoft.com/office/drawing/2014/main" id="{4C23141B-2094-4279-8117-65EE67EAD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7915" y="3991512"/>
                <a:ext cx="377825" cy="4060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对象 129">
                <a:extLst>
                  <a:ext uri="{FF2B5EF4-FFF2-40B4-BE49-F238E27FC236}">
                    <a16:creationId xmlns:a16="http://schemas.microsoft.com/office/drawing/2014/main" id="{B3434DB4-1460-4655-8DCB-23A5FC8DA2AE}"/>
                  </a:ext>
                </a:extLst>
              </p:cNvPr>
              <p:cNvSpPr txBox="1"/>
              <p:nvPr/>
            </p:nvSpPr>
            <p:spPr bwMode="auto">
              <a:xfrm>
                <a:off x="1481430" y="4022479"/>
                <a:ext cx="607872" cy="4139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6" name="对象 129">
                <a:extLst>
                  <a:ext uri="{FF2B5EF4-FFF2-40B4-BE49-F238E27FC236}">
                    <a16:creationId xmlns:a16="http://schemas.microsoft.com/office/drawing/2014/main" id="{B3434DB4-1460-4655-8DCB-23A5FC8DA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1430" y="4022479"/>
                <a:ext cx="607872" cy="413902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对象 131">
                <a:extLst>
                  <a:ext uri="{FF2B5EF4-FFF2-40B4-BE49-F238E27FC236}">
                    <a16:creationId xmlns:a16="http://schemas.microsoft.com/office/drawing/2014/main" id="{645B4EF1-158B-4BB5-8D22-4A404061B00E}"/>
                  </a:ext>
                </a:extLst>
              </p:cNvPr>
              <p:cNvSpPr txBox="1"/>
              <p:nvPr/>
            </p:nvSpPr>
            <p:spPr bwMode="auto">
              <a:xfrm>
                <a:off x="1757214" y="3984945"/>
                <a:ext cx="314353" cy="369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800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7" name="对象 131">
                <a:extLst>
                  <a:ext uri="{FF2B5EF4-FFF2-40B4-BE49-F238E27FC236}">
                    <a16:creationId xmlns:a16="http://schemas.microsoft.com/office/drawing/2014/main" id="{645B4EF1-158B-4BB5-8D22-4A404061B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214" y="3984945"/>
                <a:ext cx="314353" cy="369712"/>
              </a:xfrm>
              <a:prstGeom prst="rect">
                <a:avLst/>
              </a:prstGeom>
              <a:blipFill>
                <a:blip r:embed="rId10"/>
                <a:stretch>
                  <a:fillRect r="-21154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对象 129">
                <a:extLst>
                  <a:ext uri="{FF2B5EF4-FFF2-40B4-BE49-F238E27FC236}">
                    <a16:creationId xmlns:a16="http://schemas.microsoft.com/office/drawing/2014/main" id="{BEC00454-D706-464C-A4BB-1240F21066CF}"/>
                  </a:ext>
                </a:extLst>
              </p:cNvPr>
              <p:cNvSpPr txBox="1"/>
              <p:nvPr/>
            </p:nvSpPr>
            <p:spPr bwMode="auto">
              <a:xfrm>
                <a:off x="3369566" y="2754781"/>
                <a:ext cx="607872" cy="4139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8" name="对象 129">
                <a:extLst>
                  <a:ext uri="{FF2B5EF4-FFF2-40B4-BE49-F238E27FC236}">
                    <a16:creationId xmlns:a16="http://schemas.microsoft.com/office/drawing/2014/main" id="{BEC00454-D706-464C-A4BB-1240F2106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9566" y="2754781"/>
                <a:ext cx="607872" cy="413902"/>
              </a:xfrm>
              <a:prstGeom prst="rect">
                <a:avLst/>
              </a:prstGeom>
              <a:blipFill>
                <a:blip r:embed="rId11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对象 129">
                <a:extLst>
                  <a:ext uri="{FF2B5EF4-FFF2-40B4-BE49-F238E27FC236}">
                    <a16:creationId xmlns:a16="http://schemas.microsoft.com/office/drawing/2014/main" id="{ABBAF9E9-1BDB-48A4-BD85-577B21B87696}"/>
                  </a:ext>
                </a:extLst>
              </p:cNvPr>
              <p:cNvSpPr txBox="1"/>
              <p:nvPr/>
            </p:nvSpPr>
            <p:spPr bwMode="auto">
              <a:xfrm>
                <a:off x="7163449" y="2579717"/>
                <a:ext cx="607872" cy="4139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9" name="对象 129">
                <a:extLst>
                  <a:ext uri="{FF2B5EF4-FFF2-40B4-BE49-F238E27FC236}">
                    <a16:creationId xmlns:a16="http://schemas.microsoft.com/office/drawing/2014/main" id="{ABBAF9E9-1BDB-48A4-BD85-577B21B87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3449" y="2579717"/>
                <a:ext cx="607872" cy="413902"/>
              </a:xfrm>
              <a:prstGeom prst="rect">
                <a:avLst/>
              </a:prstGeom>
              <a:blipFill>
                <a:blip r:embed="rId12"/>
                <a:stretch>
                  <a:fillRect r="-32000"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对象 128">
                <a:extLst>
                  <a:ext uri="{FF2B5EF4-FFF2-40B4-BE49-F238E27FC236}">
                    <a16:creationId xmlns:a16="http://schemas.microsoft.com/office/drawing/2014/main" id="{0B8F351E-1EE4-4BA4-97E0-F64B1E2978EF}"/>
                  </a:ext>
                </a:extLst>
              </p:cNvPr>
              <p:cNvSpPr txBox="1"/>
              <p:nvPr/>
            </p:nvSpPr>
            <p:spPr bwMode="auto">
              <a:xfrm>
                <a:off x="3621564" y="5368160"/>
                <a:ext cx="377825" cy="4060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800" i="1">
                          <a:solidFill>
                            <a:srgbClr val="B30000"/>
                          </a:solidFill>
                          <a:latin typeface="Cambria Math" panose="02040503050406030204" pitchFamily="18" charset="0"/>
                        </a:rPr>
                        <m:t>𝚯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0" name="对象 128">
                <a:extLst>
                  <a:ext uri="{FF2B5EF4-FFF2-40B4-BE49-F238E27FC236}">
                    <a16:creationId xmlns:a16="http://schemas.microsoft.com/office/drawing/2014/main" id="{0B8F351E-1EE4-4BA4-97E0-F64B1E297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1564" y="5368160"/>
                <a:ext cx="377825" cy="4060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对象 131">
                <a:extLst>
                  <a:ext uri="{FF2B5EF4-FFF2-40B4-BE49-F238E27FC236}">
                    <a16:creationId xmlns:a16="http://schemas.microsoft.com/office/drawing/2014/main" id="{E70163B4-BACC-48E5-97BD-A104123F804B}"/>
                  </a:ext>
                </a:extLst>
              </p:cNvPr>
              <p:cNvSpPr txBox="1"/>
              <p:nvPr/>
            </p:nvSpPr>
            <p:spPr bwMode="auto">
              <a:xfrm>
                <a:off x="3190863" y="5361593"/>
                <a:ext cx="314353" cy="369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800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1" name="对象 131">
                <a:extLst>
                  <a:ext uri="{FF2B5EF4-FFF2-40B4-BE49-F238E27FC236}">
                    <a16:creationId xmlns:a16="http://schemas.microsoft.com/office/drawing/2014/main" id="{E70163B4-BACC-48E5-97BD-A104123F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0863" y="5361593"/>
                <a:ext cx="314353" cy="369712"/>
              </a:xfrm>
              <a:prstGeom prst="rect">
                <a:avLst/>
              </a:prstGeom>
              <a:blipFill>
                <a:blip r:embed="rId14"/>
                <a:stretch>
                  <a:fillRect r="-21154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对象 128">
                <a:extLst>
                  <a:ext uri="{FF2B5EF4-FFF2-40B4-BE49-F238E27FC236}">
                    <a16:creationId xmlns:a16="http://schemas.microsoft.com/office/drawing/2014/main" id="{489462EF-B633-4DF9-8C88-4DAA309FBBD0}"/>
                  </a:ext>
                </a:extLst>
              </p:cNvPr>
              <p:cNvSpPr txBox="1"/>
              <p:nvPr/>
            </p:nvSpPr>
            <p:spPr bwMode="auto">
              <a:xfrm>
                <a:off x="7833791" y="5213017"/>
                <a:ext cx="1332619" cy="4060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 smtClean="0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  <m:t>𝚯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rgbClr val="B30000"/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2" name="对象 128">
                <a:extLst>
                  <a:ext uri="{FF2B5EF4-FFF2-40B4-BE49-F238E27FC236}">
                    <a16:creationId xmlns:a16="http://schemas.microsoft.com/office/drawing/2014/main" id="{489462EF-B633-4DF9-8C88-4DAA309F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3791" y="5213017"/>
                <a:ext cx="1332619" cy="4060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对象 131">
                <a:extLst>
                  <a:ext uri="{FF2B5EF4-FFF2-40B4-BE49-F238E27FC236}">
                    <a16:creationId xmlns:a16="http://schemas.microsoft.com/office/drawing/2014/main" id="{2F0EBD13-6382-49CA-ACA5-D094DC12B254}"/>
                  </a:ext>
                </a:extLst>
              </p:cNvPr>
              <p:cNvSpPr txBox="1"/>
              <p:nvPr/>
            </p:nvSpPr>
            <p:spPr bwMode="auto">
              <a:xfrm>
                <a:off x="6993666" y="5218767"/>
                <a:ext cx="314353" cy="369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3" name="对象 131">
                <a:extLst>
                  <a:ext uri="{FF2B5EF4-FFF2-40B4-BE49-F238E27FC236}">
                    <a16:creationId xmlns:a16="http://schemas.microsoft.com/office/drawing/2014/main" id="{2F0EBD13-6382-49CA-ACA5-D094DC12B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3666" y="5218767"/>
                <a:ext cx="314353" cy="369712"/>
              </a:xfrm>
              <a:prstGeom prst="rect">
                <a:avLst/>
              </a:prstGeom>
              <a:blipFill>
                <a:blip r:embed="rId16"/>
                <a:stretch>
                  <a:fillRect r="-157692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6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3440" y="10622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70193" y="1609797"/>
            <a:ext cx="7800918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BS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antennas, transmit power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10 </a:t>
            </a:r>
            <a:r>
              <a:rPr kumimoji="1" lang="en-US" altLang="zh-CN" sz="20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mW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Active RIS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256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elements</a:t>
            </a:r>
            <a:r>
              <a:rPr kumimoji="1" lang="en-US" altLang="zh-CN" sz="2000" b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, reflect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power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10 </a:t>
            </a:r>
            <a:r>
              <a:rPr kumimoji="1" lang="en-US" altLang="zh-CN" sz="20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mW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User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antennas)</a:t>
            </a:r>
            <a:endParaRPr kumimoji="1" lang="en-US" altLang="zh-CN" sz="16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Simulation </a:t>
            </a:r>
            <a:r>
              <a:rPr lang="da-DK" altLang="zh-CN" dirty="0"/>
              <a:t>for joint precoding design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56" name="直接箭头连接符 55"/>
          <p:cNvCxnSpPr/>
          <p:nvPr/>
        </p:nvCxnSpPr>
        <p:spPr>
          <a:xfrm flipV="1">
            <a:off x="2374346" y="2693044"/>
            <a:ext cx="0" cy="3693257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2054946" y="4741968"/>
            <a:ext cx="5822041" cy="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4834224" y="3004831"/>
            <a:ext cx="1156976" cy="1080042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21948" y="3112544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182529" y="3112544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447972" y="3112544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713417" y="3112544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921948" y="3354092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182529" y="3354092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447972" y="3354092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13417" y="3354092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921948" y="3595638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182529" y="3595638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447972" y="3595638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3417" y="3595638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921948" y="3837185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182529" y="3837185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447972" y="3837185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713417" y="3837185"/>
            <a:ext cx="187618" cy="1642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038171" y="431317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375376" y="611935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(0 m,</a:t>
            </a:r>
            <a:r>
              <a:rPr lang="zh-CN" altLang="en-US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-40 m)</a:t>
            </a:r>
            <a:endParaRPr lang="zh-CN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078924" y="337557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200 m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30 m)</a:t>
            </a:r>
            <a:endParaRPr lang="zh-CN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667778" y="42844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949270" y="5556216"/>
            <a:ext cx="7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2000" b="1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736651" y="2609986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Active RIS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088866" y="5362571"/>
            <a:ext cx="138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6365008" y="5362571"/>
            <a:ext cx="186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(500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993561" y="25159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08" name="对象 107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/>
        </p:nvGraphicFramePr>
        <p:xfrm>
          <a:off x="2374346" y="5207757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Visio" r:id="rId4" imgW="1333323" imgH="2632619" progId="Visio.Drawing.11">
                  <p:embed/>
                </p:oleObj>
              </mc:Choice>
              <mc:Fallback>
                <p:oleObj name="Visio" r:id="rId4" imgW="1333323" imgH="2632619" progId="Visio.Drawing.11">
                  <p:embed/>
                  <p:pic>
                    <p:nvPicPr>
                      <p:cNvPr id="108" name="对象 107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346" y="5207757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组合 38">
            <a:extLst>
              <a:ext uri="{FF2B5EF4-FFF2-40B4-BE49-F238E27FC236}">
                <a16:creationId xmlns:a16="http://schemas.microsoft.com/office/drawing/2014/main" id="{86006511-4DC3-4B10-BD52-9BEB3AE6904E}"/>
              </a:ext>
            </a:extLst>
          </p:cNvPr>
          <p:cNvGrpSpPr/>
          <p:nvPr/>
        </p:nvGrpSpPr>
        <p:grpSpPr>
          <a:xfrm>
            <a:off x="2673518" y="4035201"/>
            <a:ext cx="1367716" cy="1367716"/>
            <a:chOff x="4201199" y="4059156"/>
            <a:chExt cx="1367716" cy="1367716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844C890-5ED9-4F07-B261-D1F911749EDA}"/>
                </a:ext>
              </a:extLst>
            </p:cNvPr>
            <p:cNvSpPr/>
            <p:nvPr/>
          </p:nvSpPr>
          <p:spPr>
            <a:xfrm>
              <a:off x="4201199" y="4059156"/>
              <a:ext cx="1367716" cy="1367716"/>
            </a:xfrm>
            <a:prstGeom prst="ellipse">
              <a:avLst/>
            </a:prstGeom>
            <a:noFill/>
            <a:ln w="19050">
              <a:solidFill>
                <a:srgbClr val="FB251E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D7D3E29-A5B1-487F-9501-D66257AC3659}"/>
                </a:ext>
              </a:extLst>
            </p:cNvPr>
            <p:cNvSpPr txBox="1"/>
            <p:nvPr/>
          </p:nvSpPr>
          <p:spPr>
            <a:xfrm>
              <a:off x="4325949" y="4234869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1</a:t>
              </a:r>
              <a:endParaRPr lang="zh-CN" altLang="en-US" sz="1000" b="0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3991575-5CEC-42CC-BF83-AF90F840BAD3}"/>
                </a:ext>
              </a:extLst>
            </p:cNvPr>
            <p:cNvSpPr txBox="1"/>
            <p:nvPr/>
          </p:nvSpPr>
          <p:spPr>
            <a:xfrm>
              <a:off x="4650222" y="4077108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2</a:t>
              </a:r>
              <a:endParaRPr lang="zh-CN" altLang="en-US" sz="1000" b="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9ABB785-166A-499F-8FC2-EE9C9CFC4B1F}"/>
                </a:ext>
              </a:extLst>
            </p:cNvPr>
            <p:cNvSpPr txBox="1"/>
            <p:nvPr/>
          </p:nvSpPr>
          <p:spPr>
            <a:xfrm>
              <a:off x="4929191" y="4228592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3</a:t>
              </a:r>
              <a:endParaRPr lang="zh-CN" altLang="en-US" sz="1000" b="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A691426-175F-4C6E-B154-FED8F86B959F}"/>
                </a:ext>
              </a:extLst>
            </p:cNvPr>
            <p:cNvSpPr txBox="1"/>
            <p:nvPr/>
          </p:nvSpPr>
          <p:spPr>
            <a:xfrm>
              <a:off x="4654342" y="5202955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4</a:t>
              </a:r>
              <a:endParaRPr lang="zh-CN" altLang="en-US" sz="1000" b="0" dirty="0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2DC3800-BBE4-4CBC-B255-415FC699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9296" y="4411441"/>
              <a:ext cx="91947" cy="290742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FFB6C28-D0AB-4EA7-9CA8-271523F0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0895" y="4259189"/>
              <a:ext cx="91947" cy="29074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EE9F774C-71A5-40E7-8478-74D64BA4E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3311" y="4405070"/>
              <a:ext cx="91947" cy="290742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6667B44-FC7A-41CD-BB52-86AD75F0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0871" y="4991180"/>
              <a:ext cx="91947" cy="290742"/>
            </a:xfrm>
            <a:prstGeom prst="rect">
              <a:avLst/>
            </a:prstGeom>
          </p:spPr>
        </p:pic>
      </p:grpSp>
      <p:sp>
        <p:nvSpPr>
          <p:cNvPr id="50" name="TextBox 4">
            <a:extLst>
              <a:ext uri="{FF2B5EF4-FFF2-40B4-BE49-F238E27FC236}">
                <a16:creationId xmlns:a16="http://schemas.microsoft.com/office/drawing/2014/main" id="{141BF04E-F85D-4BE4-A840-3944317EED16}"/>
              </a:ext>
            </a:extLst>
          </p:cNvPr>
          <p:cNvSpPr txBox="1"/>
          <p:nvPr/>
        </p:nvSpPr>
        <p:spPr>
          <a:xfrm>
            <a:off x="0" y="1116000"/>
            <a:ext cx="9144000" cy="456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Simulation parameters</a:t>
            </a:r>
          </a:p>
        </p:txBody>
      </p:sp>
      <p:sp>
        <p:nvSpPr>
          <p:cNvPr id="51" name="下箭头 20">
            <a:extLst>
              <a:ext uri="{FF2B5EF4-FFF2-40B4-BE49-F238E27FC236}">
                <a16:creationId xmlns:a16="http://schemas.microsoft.com/office/drawing/2014/main" id="{4042D3E3-413C-4096-B280-9F4667C13AC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36710" y="5151614"/>
            <a:ext cx="435592" cy="890494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5CADFF">
                  <a:shade val="30000"/>
                  <a:satMod val="115000"/>
                </a:srgbClr>
              </a:gs>
              <a:gs pos="50000">
                <a:srgbClr val="5CADFF">
                  <a:shade val="67500"/>
                  <a:satMod val="115000"/>
                </a:srgbClr>
              </a:gs>
              <a:gs pos="100000">
                <a:srgbClr val="5CAD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43664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943" r="6249"/>
          <a:stretch/>
        </p:blipFill>
        <p:spPr>
          <a:xfrm>
            <a:off x="4572420" y="1804446"/>
            <a:ext cx="4132309" cy="34574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4" y="1804445"/>
            <a:ext cx="4596411" cy="3453850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0" y="1116000"/>
            <a:ext cx="9144000" cy="794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Active RIS 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can achieve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noticeable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capacity gain in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typical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communication scenarios </a:t>
            </a:r>
            <a:endParaRPr lang="en-US" altLang="zh-CN" b="1" kern="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200" kern="1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Simulation results</a:t>
            </a:r>
            <a:endParaRPr lang="zh-CN" altLang="en-US" sz="3200" kern="120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071F07-104C-4BDE-BD4C-E87CFE9240E1}"/>
              </a:ext>
            </a:extLst>
          </p:cNvPr>
          <p:cNvSpPr txBox="1"/>
          <p:nvPr/>
        </p:nvSpPr>
        <p:spPr>
          <a:xfrm>
            <a:off x="1533160" y="5223865"/>
            <a:ext cx="241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Atypical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F84BA8-2155-4571-AA23-22144AD42F6D}"/>
              </a:ext>
            </a:extLst>
          </p:cNvPr>
          <p:cNvSpPr txBox="1"/>
          <p:nvPr/>
        </p:nvSpPr>
        <p:spPr>
          <a:xfrm>
            <a:off x="5758827" y="5223865"/>
            <a:ext cx="241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09443B-D20F-4376-B484-4BD0FBCB3F4E}"/>
              </a:ext>
            </a:extLst>
          </p:cNvPr>
          <p:cNvSpPr txBox="1"/>
          <p:nvPr/>
        </p:nvSpPr>
        <p:spPr>
          <a:xfrm>
            <a:off x="2366428" y="3432572"/>
            <a:ext cx="950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1325%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E90F09-75B4-48A9-BA52-495BC9370C7C}"/>
              </a:ext>
            </a:extLst>
          </p:cNvPr>
          <p:cNvSpPr txBox="1"/>
          <p:nvPr/>
        </p:nvSpPr>
        <p:spPr>
          <a:xfrm>
            <a:off x="6445573" y="2812823"/>
            <a:ext cx="94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129% </a:t>
            </a:r>
          </a:p>
        </p:txBody>
      </p:sp>
      <p:sp>
        <p:nvSpPr>
          <p:cNvPr id="19" name="圆角矩形 31">
            <a:extLst>
              <a:ext uri="{FF2B5EF4-FFF2-40B4-BE49-F238E27FC236}">
                <a16:creationId xmlns:a16="http://schemas.microsoft.com/office/drawing/2014/main" id="{BC7FEC39-22B9-4CC5-B560-1D8DA281D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8" y="5602613"/>
            <a:ext cx="7946115" cy="464820"/>
          </a:xfrm>
          <a:prstGeom prst="roundRect">
            <a:avLst>
              <a:gd name="adj" fmla="val 27528"/>
            </a:avLst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pitchFamily="49" charset="-122"/>
              </a:rPr>
              <a:t>Active RIS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pitchFamily="49" charset="-122"/>
              </a:rPr>
              <a:t>can overcome the 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pitchFamily="49" charset="-122"/>
              </a:rPr>
              <a:t>“multiplicative fading” effect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pitchFamily="49" charset="-122"/>
            </a:endParaRPr>
          </a:p>
        </p:txBody>
      </p:sp>
      <p:sp>
        <p:nvSpPr>
          <p:cNvPr id="16" name="下箭头 20">
            <a:extLst>
              <a:ext uri="{FF2B5EF4-FFF2-40B4-BE49-F238E27FC236}">
                <a16:creationId xmlns:a16="http://schemas.microsoft.com/office/drawing/2014/main" id="{E100B810-A4D5-4F37-9FDF-07A71FFA8C1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162544" y="2564091"/>
            <a:ext cx="407763" cy="2055614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C00000"/>
              </a:gs>
              <a:gs pos="50000">
                <a:srgbClr val="C0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22" name="下箭头 20">
            <a:extLst>
              <a:ext uri="{FF2B5EF4-FFF2-40B4-BE49-F238E27FC236}">
                <a16:creationId xmlns:a16="http://schemas.microsoft.com/office/drawing/2014/main" id="{81D3DA77-C291-45D0-B44D-3D711A84CCD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7768" y="2344138"/>
            <a:ext cx="407763" cy="1360596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C00000"/>
              </a:gs>
              <a:gs pos="50000">
                <a:srgbClr val="C0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65013C3-85D2-45EC-BCF9-D58F3190B9E9}"/>
              </a:ext>
            </a:extLst>
          </p:cNvPr>
          <p:cNvSpPr/>
          <p:nvPr/>
        </p:nvSpPr>
        <p:spPr>
          <a:xfrm>
            <a:off x="218440" y="6046051"/>
            <a:ext cx="8925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Z. Zhang, L. Dai, X. Chen, C. Liu, F. Yang, R. Schober, and H. V. Poor, “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Active RIS vs. passive RIS: Which will prevail in 6G? </a:t>
            </a:r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,”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arXiv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preprint arXiv:2103.15154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Mar. 2021.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EB5D432-ACEC-15AB-75EF-B31A1C4A9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01" y="5548190"/>
            <a:ext cx="457264" cy="552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ltGray">
          <a:xfrm rot="5400000">
            <a:off x="-2143373" y="1439887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solidFill>
            <a:srgbClr val="0070C0"/>
          </a:solidFill>
          <a:ln w="9525" algn="ctr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AutoShape 8"/>
          <p:cNvSpPr>
            <a:spLocks noChangeArrowheads="1"/>
          </p:cNvSpPr>
          <p:nvPr/>
        </p:nvSpPr>
        <p:spPr bwMode="gray">
          <a:xfrm>
            <a:off x="2593946" y="2860649"/>
            <a:ext cx="6077775" cy="636179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defRPr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Existing passive RIS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gray">
          <a:xfrm>
            <a:off x="2670956" y="4099845"/>
            <a:ext cx="6000765" cy="612221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Proposed active RIS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gray">
          <a:xfrm>
            <a:off x="1987064" y="5290293"/>
            <a:ext cx="6684658" cy="591276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Conclusions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AutoShape 8"/>
          <p:cNvSpPr>
            <a:spLocks noChangeArrowheads="1"/>
          </p:cNvSpPr>
          <p:nvPr/>
        </p:nvSpPr>
        <p:spPr bwMode="gray">
          <a:xfrm>
            <a:off x="1969568" y="1707099"/>
            <a:ext cx="6702153" cy="620977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 algn="l">
              <a:defRPr/>
            </a:pP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Basics of RIS</a:t>
            </a:r>
          </a:p>
        </p:txBody>
      </p:sp>
      <p:grpSp>
        <p:nvGrpSpPr>
          <p:cNvPr id="56" name="Group 9"/>
          <p:cNvGrpSpPr/>
          <p:nvPr/>
        </p:nvGrpSpPr>
        <p:grpSpPr bwMode="auto">
          <a:xfrm>
            <a:off x="1666107" y="1821137"/>
            <a:ext cx="371486" cy="381000"/>
            <a:chOff x="2078" y="1680"/>
            <a:chExt cx="1615" cy="1615"/>
          </a:xfrm>
        </p:grpSpPr>
        <p:sp>
          <p:nvSpPr>
            <p:cNvPr id="57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gray">
            <a:xfrm>
              <a:off x="2253" y="1862"/>
              <a:ext cx="1265" cy="125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0" name="Oval 13"/>
            <p:cNvSpPr>
              <a:spLocks noChangeArrowheads="1"/>
            </p:cNvSpPr>
            <p:nvPr/>
          </p:nvSpPr>
          <p:spPr bwMode="gray">
            <a:xfrm>
              <a:off x="2254" y="1859"/>
              <a:ext cx="1262" cy="126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gray">
            <a:xfrm>
              <a:off x="2334" y="1942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18"/>
          <p:cNvGrpSpPr/>
          <p:nvPr/>
        </p:nvGrpSpPr>
        <p:grpSpPr bwMode="auto">
          <a:xfrm>
            <a:off x="2387138" y="4211028"/>
            <a:ext cx="381000" cy="381000"/>
            <a:chOff x="2078" y="1680"/>
            <a:chExt cx="1615" cy="1615"/>
          </a:xfrm>
        </p:grpSpPr>
        <p:sp>
          <p:nvSpPr>
            <p:cNvPr id="6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8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0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oup 36"/>
          <p:cNvGrpSpPr/>
          <p:nvPr/>
        </p:nvGrpSpPr>
        <p:grpSpPr bwMode="auto">
          <a:xfrm>
            <a:off x="1710569" y="5374795"/>
            <a:ext cx="381000" cy="381000"/>
            <a:chOff x="2078" y="1680"/>
            <a:chExt cx="1615" cy="1615"/>
          </a:xfrm>
        </p:grpSpPr>
        <p:sp>
          <p:nvSpPr>
            <p:cNvPr id="73" name="Oval 3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Oval 3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Oval 39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6" name="Oval 40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Oval 41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8" name="Oval 42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9" name="饼形 78"/>
          <p:cNvSpPr/>
          <p:nvPr/>
        </p:nvSpPr>
        <p:spPr bwMode="auto">
          <a:xfrm rot="10800000">
            <a:off x="-1881188" y="1657350"/>
            <a:ext cx="4319588" cy="4319588"/>
          </a:xfrm>
          <a:prstGeom prst="pie">
            <a:avLst>
              <a:gd name="adj1" fmla="val 5457290"/>
              <a:gd name="adj2" fmla="val 1620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5" name="Group 18"/>
          <p:cNvGrpSpPr/>
          <p:nvPr/>
        </p:nvGrpSpPr>
        <p:grpSpPr bwMode="auto">
          <a:xfrm>
            <a:off x="2386858" y="3010395"/>
            <a:ext cx="381000" cy="381000"/>
            <a:chOff x="2078" y="1680"/>
            <a:chExt cx="1615" cy="1615"/>
          </a:xfrm>
        </p:grpSpPr>
        <p:sp>
          <p:nvSpPr>
            <p:cNvPr id="46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dirty="0"/>
              <a:t>Outline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6"/>
    </mc:Choice>
    <mc:Fallback xmlns="">
      <p:transition advTm="434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148" y="233300"/>
            <a:ext cx="9062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Experimental measurements of active RIS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1116280"/>
            <a:ext cx="9144000" cy="523677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Experimental measurements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based on a 8×8 active RIS 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810066F7-B3CE-4E70-947D-093EA977B61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1015" y="1704675"/>
            <a:ext cx="3831862" cy="256108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6CBA952-7891-4B2A-8890-AD8A7457C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08078"/>
              </p:ext>
            </p:extLst>
          </p:nvPr>
        </p:nvGraphicFramePr>
        <p:xfrm>
          <a:off x="272142" y="4330473"/>
          <a:ext cx="3831862" cy="206620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15931">
                  <a:extLst>
                    <a:ext uri="{9D8B030D-6E8A-4147-A177-3AD203B41FA5}">
                      <a16:colId xmlns:a16="http://schemas.microsoft.com/office/drawing/2014/main" val="1102684020"/>
                    </a:ext>
                  </a:extLst>
                </a:gridCol>
                <a:gridCol w="1915931">
                  <a:extLst>
                    <a:ext uri="{9D8B030D-6E8A-4147-A177-3AD203B41FA5}">
                      <a16:colId xmlns:a16="http://schemas.microsoft.com/office/drawing/2014/main" val="3572053935"/>
                    </a:ext>
                  </a:extLst>
                </a:gridCol>
              </a:tblGrid>
              <a:tr h="227230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Parameter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Setting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accent4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416818"/>
                  </a:ext>
                </a:extLst>
              </a:tr>
              <a:tr h="227230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Frequency</a:t>
                      </a: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3.55 GHz</a:t>
                      </a: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1315874912"/>
                  </a:ext>
                </a:extLst>
              </a:tr>
              <a:tr h="359325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Bandwidth</a:t>
                      </a:r>
                      <a:endParaRPr lang="zh-CN" sz="1600" b="1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 MHz</a:t>
                      </a:r>
                      <a:endParaRPr 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4142431314"/>
                  </a:ext>
                </a:extLst>
              </a:tr>
              <a:tr h="454459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Polarization</a:t>
                      </a:r>
                      <a:endParaRPr lang="zh-CN" sz="1600" b="1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Vertical (BS) </a:t>
                      </a:r>
                      <a:endParaRPr lang="en-US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Horizontal (user)</a:t>
                      </a: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446950448"/>
                  </a:ext>
                </a:extLst>
              </a:tr>
              <a:tr h="227230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BS</a:t>
                      </a:r>
                      <a:r>
                        <a:rPr lang="en-US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-R</a:t>
                      </a:r>
                      <a:r>
                        <a:rPr lang="en-US" altLang="zh-CN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</a:t>
                      </a:r>
                      <a:r>
                        <a:rPr lang="en-US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 </a:t>
                      </a:r>
                      <a:r>
                        <a:rPr lang="en-US" altLang="zh-CN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distance</a:t>
                      </a:r>
                      <a:endParaRPr lang="zh-CN" sz="1600" b="1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 m</a:t>
                      </a:r>
                      <a:endParaRPr 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297890864"/>
                  </a:ext>
                </a:extLst>
              </a:tr>
              <a:tr h="227230"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</a:t>
                      </a:r>
                      <a:r>
                        <a:rPr lang="en-US" altLang="zh-CN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</a:t>
                      </a:r>
                      <a:r>
                        <a:rPr lang="en-US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S-</a:t>
                      </a:r>
                      <a:r>
                        <a:rPr lang="en-US" altLang="zh-CN" sz="1600" b="1" kern="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user distance</a:t>
                      </a:r>
                      <a:endParaRPr lang="zh-CN" sz="1600" b="1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3.5 m</a:t>
                      </a:r>
                      <a:endParaRPr 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1360899964"/>
                  </a:ext>
                </a:extLst>
              </a:tr>
              <a:tr h="227230"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1" kern="0" dirty="0" err="1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AoA</a:t>
                      </a:r>
                      <a:endParaRPr lang="zh-CN" sz="1600" b="1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</a:t>
                      </a: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°</a:t>
                      </a:r>
                      <a:endParaRPr 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61027" marR="61027" marT="0" marB="0" anchor="ctr"/>
                </a:tc>
                <a:extLst>
                  <a:ext uri="{0D108BD9-81ED-4DB2-BD59-A6C34878D82A}">
                    <a16:rowId xmlns:a16="http://schemas.microsoft.com/office/drawing/2014/main" val="3486472326"/>
                  </a:ext>
                </a:extLst>
              </a:tr>
            </a:tbl>
          </a:graphicData>
        </a:graphic>
      </p:graphicFrame>
      <p:sp>
        <p:nvSpPr>
          <p:cNvPr id="74" name="文本框 73">
            <a:extLst>
              <a:ext uri="{FF2B5EF4-FFF2-40B4-BE49-F238E27FC236}">
                <a16:creationId xmlns:a16="http://schemas.microsoft.com/office/drawing/2014/main" id="{CE0D16A9-99BB-4DD0-8AF3-3DBE025AE72B}"/>
              </a:ext>
            </a:extLst>
          </p:cNvPr>
          <p:cNvSpPr txBox="1"/>
          <p:nvPr/>
        </p:nvSpPr>
        <p:spPr>
          <a:xfrm>
            <a:off x="211413" y="2221961"/>
            <a:ext cx="1387824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RIS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F597A6E-D0CF-42DA-BA9D-91FD12390408}"/>
              </a:ext>
            </a:extLst>
          </p:cNvPr>
          <p:cNvSpPr txBox="1"/>
          <p:nvPr/>
        </p:nvSpPr>
        <p:spPr>
          <a:xfrm>
            <a:off x="-126975" y="3002260"/>
            <a:ext cx="112371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ACAF4D6-6E11-452D-9E81-3FA52EB7EA91}"/>
              </a:ext>
            </a:extLst>
          </p:cNvPr>
          <p:cNvSpPr txBox="1"/>
          <p:nvPr/>
        </p:nvSpPr>
        <p:spPr>
          <a:xfrm>
            <a:off x="2536170" y="3251044"/>
            <a:ext cx="112371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</a:t>
            </a:r>
          </a:p>
        </p:txBody>
      </p:sp>
      <p:graphicFrame>
        <p:nvGraphicFramePr>
          <p:cNvPr id="78" name="表格 77">
            <a:extLst>
              <a:ext uri="{FF2B5EF4-FFF2-40B4-BE49-F238E27FC236}">
                <a16:creationId xmlns:a16="http://schemas.microsoft.com/office/drawing/2014/main" id="{9F3C818E-7A4B-402F-8622-24A74ACFD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44864"/>
              </p:ext>
            </p:extLst>
          </p:nvPr>
        </p:nvGraphicFramePr>
        <p:xfrm>
          <a:off x="4361200" y="4054762"/>
          <a:ext cx="4637657" cy="24384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10586">
                  <a:extLst>
                    <a:ext uri="{9D8B030D-6E8A-4147-A177-3AD203B41FA5}">
                      <a16:colId xmlns:a16="http://schemas.microsoft.com/office/drawing/2014/main" val="1102684020"/>
                    </a:ext>
                  </a:extLst>
                </a:gridCol>
                <a:gridCol w="1166660">
                  <a:extLst>
                    <a:ext uri="{9D8B030D-6E8A-4147-A177-3AD203B41FA5}">
                      <a16:colId xmlns:a16="http://schemas.microsoft.com/office/drawing/2014/main" val="3155391348"/>
                    </a:ext>
                  </a:extLst>
                </a:gridCol>
                <a:gridCol w="1181554">
                  <a:extLst>
                    <a:ext uri="{9D8B030D-6E8A-4147-A177-3AD203B41FA5}">
                      <a16:colId xmlns:a16="http://schemas.microsoft.com/office/drawing/2014/main" val="3572053935"/>
                    </a:ext>
                  </a:extLst>
                </a:gridCol>
                <a:gridCol w="1378857">
                  <a:extLst>
                    <a:ext uri="{9D8B030D-6E8A-4147-A177-3AD203B41FA5}">
                      <a16:colId xmlns:a16="http://schemas.microsoft.com/office/drawing/2014/main" val="1206081359"/>
                    </a:ext>
                  </a:extLst>
                </a:gridCol>
              </a:tblGrid>
              <a:tr h="458072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Device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Reflection</a:t>
                      </a:r>
                    </a:p>
                    <a:p>
                      <a:pPr indent="127000" algn="ctr"/>
                      <a:r>
                        <a:rPr lang="en-US" altLang="zh-CN" sz="1600" b="1" kern="100" dirty="0" err="1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AoD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Received </a:t>
                      </a:r>
                    </a:p>
                    <a:p>
                      <a:pPr indent="127000" algn="ctr"/>
                      <a:r>
                        <a:rPr lang="en-US" altLang="zh-CN" sz="1600" b="1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Power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sz="1600" b="1" kern="1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Data Rate</a:t>
                      </a:r>
                      <a:endParaRPr lang="zh-CN" sz="1600" b="1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416818"/>
                  </a:ext>
                </a:extLst>
              </a:tr>
              <a:tr h="458072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Metal    </a:t>
                      </a:r>
                    </a:p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plate</a:t>
                      </a:r>
                    </a:p>
                  </a:txBody>
                  <a:tcPr marL="56642" marR="56642" marT="0" marB="0" anchor="ctr"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15°</a:t>
                      </a: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-110 dBm</a:t>
                      </a:r>
                      <a:endParaRPr 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1.2 </a:t>
                      </a: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MHz</a:t>
                      </a:r>
                      <a:endParaRPr lang="zh-CN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extLst>
                  <a:ext uri="{0D108BD9-81ED-4DB2-BD59-A6C34878D82A}">
                    <a16:rowId xmlns:a16="http://schemas.microsoft.com/office/drawing/2014/main" val="1315874912"/>
                  </a:ext>
                </a:extLst>
              </a:tr>
              <a:tr h="458072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Active </a:t>
                      </a:r>
                    </a:p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RIS</a:t>
                      </a:r>
                      <a:endParaRPr lang="zh-CN" sz="1600" b="1" kern="100" dirty="0">
                        <a:solidFill>
                          <a:srgbClr val="C00000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27000" algn="ctr"/>
                      <a:endParaRPr lang="zh-CN" sz="1500" b="0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-100 dBm</a:t>
                      </a:r>
                      <a:endParaRPr lang="zh-CN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28.5 MHz</a:t>
                      </a:r>
                      <a:endParaRPr lang="zh-CN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extLst>
                  <a:ext uri="{0D108BD9-81ED-4DB2-BD59-A6C34878D82A}">
                    <a16:rowId xmlns:a16="http://schemas.microsoft.com/office/drawing/2014/main" val="4142431314"/>
                  </a:ext>
                </a:extLst>
              </a:tr>
              <a:tr h="458072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Metal </a:t>
                      </a:r>
                    </a:p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plate</a:t>
                      </a:r>
                    </a:p>
                  </a:txBody>
                  <a:tcPr marL="56642" marR="56642" marT="0" marB="0" anchor="ctr"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45°</a:t>
                      </a:r>
                    </a:p>
                  </a:txBody>
                  <a:tcPr marL="56642" marR="5664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-105 dBm</a:t>
                      </a:r>
                      <a:endParaRPr lang="zh-CN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1.5 </a:t>
                      </a: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MHz</a:t>
                      </a:r>
                      <a:endParaRPr lang="en-US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extLst>
                  <a:ext uri="{0D108BD9-81ED-4DB2-BD59-A6C34878D82A}">
                    <a16:rowId xmlns:a16="http://schemas.microsoft.com/office/drawing/2014/main" val="2933819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Active </a:t>
                      </a:r>
                    </a:p>
                    <a:p>
                      <a:pPr indent="127000" algn="ctr"/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RIS</a:t>
                      </a:r>
                      <a:endParaRPr lang="zh-CN" sz="1600" b="1" kern="100" dirty="0">
                        <a:solidFill>
                          <a:srgbClr val="C00000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27000" algn="ctr"/>
                      <a:endParaRPr lang="zh-CN" sz="1500" b="0" kern="100" dirty="0"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-95 dBm</a:t>
                      </a:r>
                      <a:endParaRPr lang="zh-CN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tc>
                  <a:txBody>
                    <a:bodyPr/>
                    <a:lstStyle/>
                    <a:p>
                      <a:pPr indent="127000" algn="ctr"/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" panose="02020603050405020304" pitchFamily="18" charset="0"/>
                        </a:rPr>
                        <a:t>30 </a:t>
                      </a:r>
                      <a:r>
                        <a:rPr lang="en-US" altLang="zh-CN" sz="1600" b="0" kern="100" dirty="0">
                          <a:solidFill>
                            <a:srgbClr val="212328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MHz</a:t>
                      </a:r>
                      <a:endParaRPr lang="en-US" altLang="zh-CN" sz="1600" b="0" kern="100" dirty="0">
                        <a:solidFill>
                          <a:srgbClr val="212328"/>
                        </a:solidFill>
                        <a:effectLst/>
                        <a:latin typeface="times" panose="02020603050405020304" pitchFamily="18" charset="0"/>
                        <a:ea typeface="宋体" panose="02010600030101010101" pitchFamily="2" charset="-122"/>
                        <a:cs typeface="times" panose="02020603050405020304" pitchFamily="18" charset="0"/>
                      </a:endParaRPr>
                    </a:p>
                  </a:txBody>
                  <a:tcPr marL="56642" marR="56642" marT="0" marB="0" anchor="ctr"/>
                </a:tc>
                <a:extLst>
                  <a:ext uri="{0D108BD9-81ED-4DB2-BD59-A6C34878D82A}">
                    <a16:rowId xmlns:a16="http://schemas.microsoft.com/office/drawing/2014/main" val="1149268715"/>
                  </a:ext>
                </a:extLst>
              </a:tr>
            </a:tbl>
          </a:graphicData>
        </a:graphic>
      </p:graphicFrame>
      <p:sp>
        <p:nvSpPr>
          <p:cNvPr id="91" name="矩形 90">
            <a:extLst>
              <a:ext uri="{FF2B5EF4-FFF2-40B4-BE49-F238E27FC236}">
                <a16:creationId xmlns:a16="http://schemas.microsoft.com/office/drawing/2014/main" id="{49D3A692-14A4-4534-9930-A8599227ACE6}"/>
              </a:ext>
            </a:extLst>
          </p:cNvPr>
          <p:cNvSpPr/>
          <p:nvPr/>
        </p:nvSpPr>
        <p:spPr bwMode="auto">
          <a:xfrm>
            <a:off x="5221720" y="1735782"/>
            <a:ext cx="2760164" cy="205336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8F1DE13-CB7E-4D92-BFF0-9D86617E2ED9}"/>
              </a:ext>
            </a:extLst>
          </p:cNvPr>
          <p:cNvGrpSpPr/>
          <p:nvPr/>
        </p:nvGrpSpPr>
        <p:grpSpPr>
          <a:xfrm>
            <a:off x="978168" y="1705924"/>
            <a:ext cx="7018177" cy="2097732"/>
            <a:chOff x="978168" y="1751867"/>
            <a:chExt cx="7018177" cy="2097732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E609AD05-6BD6-4BDE-B9C8-B70B52E3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369" y="1751867"/>
              <a:ext cx="2796976" cy="2097732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98D03B14-C509-4F2B-BA43-E41B9C01E5A8}"/>
                </a:ext>
              </a:extLst>
            </p:cNvPr>
            <p:cNvSpPr txBox="1"/>
            <p:nvPr/>
          </p:nvSpPr>
          <p:spPr>
            <a:xfrm>
              <a:off x="5487649" y="3474943"/>
              <a:ext cx="2220416" cy="371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FF00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8×8 active RIS</a:t>
              </a:r>
              <a:endParaRPr lang="zh-CN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AA2B21-363F-48A5-A4D8-C9BD8C2D5EC6}"/>
                </a:ext>
              </a:extLst>
            </p:cNvPr>
            <p:cNvSpPr/>
            <p:nvPr/>
          </p:nvSpPr>
          <p:spPr bwMode="auto">
            <a:xfrm>
              <a:off x="978168" y="2542028"/>
              <a:ext cx="567073" cy="428415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770A2FF-DC1F-4C58-8659-1D483FF0521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45241" y="1781725"/>
              <a:ext cx="3654128" cy="7603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0ABB1E80-B82A-4CFF-AEFD-2A9B62EE80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1374" y="2970444"/>
              <a:ext cx="3667995" cy="86464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C71CD8FA-E324-31AD-A83B-D5CF16B1813E}"/>
              </a:ext>
            </a:extLst>
          </p:cNvPr>
          <p:cNvSpPr/>
          <p:nvPr/>
        </p:nvSpPr>
        <p:spPr bwMode="auto">
          <a:xfrm>
            <a:off x="6445189" y="5530788"/>
            <a:ext cx="1174812" cy="962374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6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95"/>
    </mc:Choice>
    <mc:Fallback xmlns="">
      <p:transition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670" y="5522597"/>
            <a:ext cx="908423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E.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Basar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H. V. Poor,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and future of reconfigurable intelligent surface-empowered communications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Signal Process. Mag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 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vol. 38, no. 6, pp. 146-152, Nov. 2021.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de-DE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Yigit, E. Basar, M. Wen, and I. Altunbas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Reflection Modulation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n-US" altLang="zh-CN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arXiv:2111.08355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Nov. 2021.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R. Long, Y.-C. Liang, Y. Pei, and E. G. Larsson,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reconfigurable intelligent surface aided wireless communications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</a:t>
            </a:r>
          </a:p>
          <a:p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Wireless </a:t>
            </a:r>
            <a:r>
              <a:rPr lang="en-US" altLang="zh-CN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vol. 20, no. 8, pp. 4962–4975, Aug. 2021.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04DBD0-441A-40FA-8E62-E64A13168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r>
              <a:rPr lang="en-US" altLang="zh-CN" dirty="0"/>
              <a:t>Future opportunities of active RIS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AB360F6-CD1E-4A63-88AF-F92852BC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6280"/>
            <a:ext cx="9144000" cy="2080520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Other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performance metrics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optimization for active RIS</a:t>
            </a:r>
          </a:p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Channel estimation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for active RIS aided system</a:t>
            </a:r>
          </a:p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Hybrid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passive and active RIS architecture</a:t>
            </a:r>
          </a:p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Active RIS for other techniques, e.g., security, NOMA, MEC, etc.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eaLnBrk="1" hangingPunct="1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E50E4F-2B10-4E4B-BB06-7AB5F8BB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2" y="2893613"/>
            <a:ext cx="3860528" cy="24423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29950E-401D-417F-A706-E2E369E3D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860" y="3027033"/>
            <a:ext cx="4726808" cy="23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ltGray">
          <a:xfrm rot="5400000">
            <a:off x="-2143373" y="1439887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solidFill>
            <a:srgbClr val="0070C0"/>
          </a:solidFill>
          <a:ln w="9525" algn="ctr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AutoShape 8"/>
          <p:cNvSpPr>
            <a:spLocks noChangeArrowheads="1"/>
          </p:cNvSpPr>
          <p:nvPr/>
        </p:nvSpPr>
        <p:spPr bwMode="gray">
          <a:xfrm>
            <a:off x="2593946" y="2860649"/>
            <a:ext cx="6077775" cy="636179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defRPr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Existing passive RIS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gray">
          <a:xfrm>
            <a:off x="2670956" y="4099845"/>
            <a:ext cx="6000765" cy="612221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Proposed active RIS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gray">
          <a:xfrm>
            <a:off x="1987064" y="5290293"/>
            <a:ext cx="6684658" cy="591276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Conclusions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AutoShape 8"/>
          <p:cNvSpPr>
            <a:spLocks noChangeArrowheads="1"/>
          </p:cNvSpPr>
          <p:nvPr/>
        </p:nvSpPr>
        <p:spPr bwMode="gray">
          <a:xfrm>
            <a:off x="1969568" y="1707099"/>
            <a:ext cx="6702153" cy="620977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 algn="l">
              <a:defRPr/>
            </a:pPr>
            <a:r>
              <a:rPr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Basics of RIS</a:t>
            </a:r>
          </a:p>
        </p:txBody>
      </p:sp>
      <p:grpSp>
        <p:nvGrpSpPr>
          <p:cNvPr id="56" name="Group 9"/>
          <p:cNvGrpSpPr/>
          <p:nvPr/>
        </p:nvGrpSpPr>
        <p:grpSpPr bwMode="auto">
          <a:xfrm>
            <a:off x="1666107" y="1821137"/>
            <a:ext cx="371486" cy="381000"/>
            <a:chOff x="2078" y="1680"/>
            <a:chExt cx="1615" cy="1615"/>
          </a:xfrm>
        </p:grpSpPr>
        <p:sp>
          <p:nvSpPr>
            <p:cNvPr id="57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gray">
            <a:xfrm>
              <a:off x="2253" y="1862"/>
              <a:ext cx="1265" cy="125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0" name="Oval 13"/>
            <p:cNvSpPr>
              <a:spLocks noChangeArrowheads="1"/>
            </p:cNvSpPr>
            <p:nvPr/>
          </p:nvSpPr>
          <p:spPr bwMode="gray">
            <a:xfrm>
              <a:off x="2254" y="1859"/>
              <a:ext cx="1262" cy="126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gray">
            <a:xfrm>
              <a:off x="2334" y="1942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18"/>
          <p:cNvGrpSpPr/>
          <p:nvPr/>
        </p:nvGrpSpPr>
        <p:grpSpPr bwMode="auto">
          <a:xfrm>
            <a:off x="2387138" y="4211028"/>
            <a:ext cx="381000" cy="381000"/>
            <a:chOff x="2078" y="1680"/>
            <a:chExt cx="1615" cy="1615"/>
          </a:xfrm>
        </p:grpSpPr>
        <p:sp>
          <p:nvSpPr>
            <p:cNvPr id="6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8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0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oup 36"/>
          <p:cNvGrpSpPr/>
          <p:nvPr/>
        </p:nvGrpSpPr>
        <p:grpSpPr bwMode="auto">
          <a:xfrm>
            <a:off x="1710569" y="5374795"/>
            <a:ext cx="381000" cy="381000"/>
            <a:chOff x="2078" y="1680"/>
            <a:chExt cx="1615" cy="1615"/>
          </a:xfrm>
        </p:grpSpPr>
        <p:sp>
          <p:nvSpPr>
            <p:cNvPr id="73" name="Oval 3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Oval 3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Oval 39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6" name="Oval 40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Oval 41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8" name="Oval 42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9" name="饼形 78"/>
          <p:cNvSpPr/>
          <p:nvPr/>
        </p:nvSpPr>
        <p:spPr bwMode="auto">
          <a:xfrm rot="10800000">
            <a:off x="-1881188" y="1657350"/>
            <a:ext cx="4319588" cy="4319588"/>
          </a:xfrm>
          <a:prstGeom prst="pie">
            <a:avLst>
              <a:gd name="adj1" fmla="val 5457290"/>
              <a:gd name="adj2" fmla="val 1620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5" name="Group 18"/>
          <p:cNvGrpSpPr/>
          <p:nvPr/>
        </p:nvGrpSpPr>
        <p:grpSpPr bwMode="auto">
          <a:xfrm>
            <a:off x="2386858" y="3010395"/>
            <a:ext cx="381000" cy="381000"/>
            <a:chOff x="2078" y="1680"/>
            <a:chExt cx="1615" cy="1615"/>
          </a:xfrm>
        </p:grpSpPr>
        <p:sp>
          <p:nvSpPr>
            <p:cNvPr id="46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dirty="0"/>
              <a:t>Outline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081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6"/>
    </mc:Choice>
    <mc:Fallback xmlns="">
      <p:transition advTm="434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115118"/>
            <a:ext cx="9144000" cy="4456085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Basics of RIS 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Reconfigure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the wireless environment 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Existing </a:t>
            </a:r>
            <a:r>
              <a:rPr lang="en-US" altLang="zh-CN" b="1" noProof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passive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RIS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Passively reflect signals </a:t>
            </a:r>
            <a:r>
              <a:rPr lang="en-US" altLang="zh-CN" b="1" noProof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without amplification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Fundamental limit: “</a:t>
            </a:r>
            <a:r>
              <a:rPr lang="en-US" altLang="zh-CN" b="1" noProof="1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multiplicative fading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” effect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Only achieves negligible capacity gain in typical scenarios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Proposed </a:t>
            </a: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active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RIS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Reflect signals </a:t>
            </a: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with amplification 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to 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overcome “multiplicative fading” effect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New signal model 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verified by experimental measurements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Achieves noticeable </a:t>
            </a: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capacity gain 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in typical scenarios</a:t>
            </a:r>
          </a:p>
          <a:p>
            <a:pPr marL="742950" lvl="2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Recent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test results </a:t>
            </a:r>
            <a:r>
              <a:rPr lang="en-US" altLang="zh-CN" b="1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based on an 8*8 active RIS</a:t>
            </a:r>
            <a:endParaRPr lang="en-US" altLang="zh-CN" b="1" noProof="1">
              <a:solidFill>
                <a:srgbClr val="212328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Conclusions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79C1B23-0C7E-4ED9-9D23-4204ED187FC9}"/>
              </a:ext>
            </a:extLst>
          </p:cNvPr>
          <p:cNvGrpSpPr/>
          <p:nvPr/>
        </p:nvGrpSpPr>
        <p:grpSpPr>
          <a:xfrm>
            <a:off x="1785487" y="5647971"/>
            <a:ext cx="5097202" cy="673833"/>
            <a:chOff x="1491917" y="5817942"/>
            <a:chExt cx="5097202" cy="673833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8C747BE-0B23-4D2E-97A7-6171CB3C71D5}"/>
                </a:ext>
              </a:extLst>
            </p:cNvPr>
            <p:cNvGrpSpPr/>
            <p:nvPr/>
          </p:nvGrpSpPr>
          <p:grpSpPr>
            <a:xfrm>
              <a:off x="1491917" y="5817942"/>
              <a:ext cx="5097202" cy="673833"/>
              <a:chOff x="1491917" y="5817942"/>
              <a:chExt cx="5097202" cy="673833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491917" y="5885642"/>
                <a:ext cx="49918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kern="0" dirty="0">
                    <a:solidFill>
                      <a:srgbClr val="0000FF"/>
                    </a:solidFill>
                    <a:latin typeface="Times" panose="02020603050405020304" pitchFamily="18" charset="0"/>
                    <a:ea typeface="黑体" panose="02010609060101010101" pitchFamily="49" charset="-122"/>
                    <a:cs typeface="Times" panose="02020603050405020304" pitchFamily="18" charset="0"/>
                    <a:sym typeface="Wingdings" panose="05000000000000000000" pitchFamily="2" charset="2"/>
                  </a:rPr>
                  <a:t>Passive RIS</a:t>
                </a:r>
                <a:r>
                  <a:rPr lang="en-US" altLang="zh-CN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" panose="02020603050405020304" pitchFamily="18" charset="0"/>
                  </a:rPr>
                  <a:t>     </a:t>
                </a:r>
                <a:r>
                  <a:rPr lang="en-US" altLang="zh-CN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b="1" kern="0" dirty="0">
                    <a:solidFill>
                      <a:srgbClr val="C00000"/>
                    </a:solidFill>
                    <a:latin typeface="Times" panose="02020603050405020304" pitchFamily="18" charset="0"/>
                    <a:ea typeface="黑体" panose="02010609060101010101" pitchFamily="49" charset="-122"/>
                    <a:cs typeface="Times" panose="02020603050405020304" pitchFamily="18" charset="0"/>
                    <a:sym typeface="Wingdings" panose="05000000000000000000" pitchFamily="2" charset="2"/>
                  </a:rPr>
                  <a:t>Active RIS</a:t>
                </a:r>
                <a:r>
                  <a:rPr lang="en-US" altLang="zh-CN" b="1" kern="0" dirty="0">
                    <a:solidFill>
                      <a:srgbClr val="000000"/>
                    </a:solidFill>
                    <a:latin typeface="Times" panose="02020603050405020304" pitchFamily="18" charset="0"/>
                    <a:ea typeface="黑体" panose="02010609060101010101" pitchFamily="49" charset="-122"/>
                    <a:cs typeface="Times" panose="02020603050405020304" pitchFamily="18" charset="0"/>
                    <a:sym typeface="Wingdings" panose="05000000000000000000" pitchFamily="2" charset="2"/>
                  </a:rPr>
                  <a:t> </a:t>
                </a:r>
                <a:endParaRPr lang="zh-CN" altLang="en-US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" panose="02020603050405020304" pitchFamily="18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1219" y="5817942"/>
                <a:ext cx="557900" cy="673833"/>
              </a:xfrm>
              <a:prstGeom prst="rect">
                <a:avLst/>
              </a:prstGeom>
            </p:spPr>
          </p:pic>
        </p:grpSp>
        <p:sp>
          <p:nvSpPr>
            <p:cNvPr id="10" name="下箭头 20">
              <a:extLst>
                <a:ext uri="{FF2B5EF4-FFF2-40B4-BE49-F238E27FC236}">
                  <a16:creationId xmlns:a16="http://schemas.microsoft.com/office/drawing/2014/main" id="{8DC7BEDE-CE96-4391-987E-62B9E992F6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3772" y="5709613"/>
              <a:ext cx="435592" cy="890494"/>
            </a:xfrm>
            <a:prstGeom prst="downArrow">
              <a:avLst>
                <a:gd name="adj1" fmla="val 33481"/>
                <a:gd name="adj2" fmla="val 65191"/>
              </a:avLst>
            </a:prstGeom>
            <a:gradFill flip="none" rotWithShape="1">
              <a:gsLst>
                <a:gs pos="0">
                  <a:srgbClr val="5CADFF">
                    <a:shade val="30000"/>
                    <a:satMod val="115000"/>
                  </a:srgbClr>
                </a:gs>
                <a:gs pos="50000">
                  <a:srgbClr val="5CADFF">
                    <a:shade val="67500"/>
                    <a:satMod val="115000"/>
                  </a:srgbClr>
                </a:gs>
                <a:gs pos="100000">
                  <a:srgbClr val="5CAD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none"/>
            <a:lstStyle/>
            <a:p>
              <a:pPr eaLnBrk="1" hangingPunct="1">
                <a:buFont typeface="Arial" charset="0"/>
                <a:buNone/>
              </a:pPr>
              <a:endParaRPr lang="zh-CN" altLang="en-US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/>
          <p:cNvGraphicFramePr/>
          <p:nvPr>
            <p:extLst>
              <p:ext uri="{D42A27DB-BD31-4B8C-83A1-F6EECF244321}">
                <p14:modId xmlns:p14="http://schemas.microsoft.com/office/powerpoint/2010/main" val="2693544410"/>
              </p:ext>
            </p:extLst>
          </p:nvPr>
        </p:nvGraphicFramePr>
        <p:xfrm>
          <a:off x="460848" y="1685307"/>
          <a:ext cx="1339850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Visio" r:id="rId4" imgW="1790700" imgH="3530600" progId="Visio.Drawing.11">
                  <p:embed/>
                </p:oleObj>
              </mc:Choice>
              <mc:Fallback>
                <p:oleObj name="Visio" r:id="rId4" imgW="1790700" imgH="3530600" progId="Visio.Drawing.11">
                  <p:embed/>
                  <p:pic>
                    <p:nvPicPr>
                      <p:cNvPr id="11" name="对象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48" y="1685307"/>
                        <a:ext cx="1339850" cy="262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梯形 11"/>
          <p:cNvSpPr/>
          <p:nvPr/>
        </p:nvSpPr>
        <p:spPr>
          <a:xfrm rot="17841940">
            <a:off x="3470235" y="200635"/>
            <a:ext cx="2111755" cy="6807200"/>
          </a:xfrm>
          <a:prstGeom prst="trapezoid">
            <a:avLst>
              <a:gd name="adj" fmla="val 50000"/>
            </a:avLst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3333FF"/>
              </a:gs>
              <a:gs pos="100000">
                <a:schemeClr val="bg1">
                  <a:lumMod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1047">
            <a:off x="2775035" y="875003"/>
            <a:ext cx="1746506" cy="45551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7" y="4369552"/>
            <a:ext cx="1736924" cy="173692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1342" y="6054833"/>
            <a:ext cx="9053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Reproducible Research: </a:t>
            </a:r>
            <a:r>
              <a:rPr lang="zh-CN" altLang="en-US" u="sng" dirty="0">
                <a:solidFill>
                  <a:srgbClr val="0066FF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http://oa.ee.tsinghua.edu.cn/dailinglong/</a:t>
            </a:r>
            <a:endParaRPr lang="zh-CN" altLang="en-US" dirty="0">
              <a:solidFill>
                <a:srgbClr val="0066FF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0" y="-3143"/>
            <a:ext cx="9144000" cy="10675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C244A42-570A-4694-B429-4942EB79FC2B}"/>
              </a:ext>
            </a:extLst>
          </p:cNvPr>
          <p:cNvSpPr/>
          <p:nvPr/>
        </p:nvSpPr>
        <p:spPr>
          <a:xfrm rot="1749388">
            <a:off x="4560860" y="3900087"/>
            <a:ext cx="2608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Thanks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23D3707-7D93-4D65-A046-AA9EBD04F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71" y="1343255"/>
            <a:ext cx="874116" cy="119995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4" name="Picture 198" descr="http://www.ee.tsinghua.edu.cn/publish/ee/4157/20110825110626491942612/20180927084820273904835.jpg">
            <a:extLst>
              <a:ext uri="{FF2B5EF4-FFF2-40B4-BE49-F238E27FC236}">
                <a16:creationId xmlns:a16="http://schemas.microsoft.com/office/drawing/2014/main" id="{28CB896A-0DFD-4DDE-A8E4-E308AE31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31" y="1358739"/>
            <a:ext cx="994753" cy="1184474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126C0A3-5F10-4A64-A889-C9F2C50CAE8D}"/>
              </a:ext>
            </a:extLst>
          </p:cNvPr>
          <p:cNvSpPr/>
          <p:nvPr/>
        </p:nvSpPr>
        <p:spPr>
          <a:xfrm>
            <a:off x="5280271" y="2543213"/>
            <a:ext cx="909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Fan Yang</a:t>
            </a:r>
            <a:endParaRPr lang="zh-CN" altLang="en-US" sz="1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314CBA0-3092-4A6B-969D-F2D5841286F0}"/>
              </a:ext>
            </a:extLst>
          </p:cNvPr>
          <p:cNvSpPr/>
          <p:nvPr/>
        </p:nvSpPr>
        <p:spPr>
          <a:xfrm>
            <a:off x="3988751" y="2558888"/>
            <a:ext cx="1196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Zijian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</a:t>
            </a:r>
            <a:endParaRPr lang="zh-CN" altLang="en-US" sz="1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498C0-4974-4748-8510-365AC9CA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60" y="1358739"/>
            <a:ext cx="967061" cy="120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ert Schober">
            <a:extLst>
              <a:ext uri="{FF2B5EF4-FFF2-40B4-BE49-F238E27FC236}">
                <a16:creationId xmlns:a16="http://schemas.microsoft.com/office/drawing/2014/main" id="{CCC68464-3E8C-405A-80CC-41726C90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24" y="1358739"/>
            <a:ext cx="876304" cy="11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BD9175E-A58E-4866-BB66-06096E160EDF}"/>
              </a:ext>
            </a:extLst>
          </p:cNvPr>
          <p:cNvSpPr/>
          <p:nvPr/>
        </p:nvSpPr>
        <p:spPr>
          <a:xfrm>
            <a:off x="6170809" y="2543213"/>
            <a:ext cx="1438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Robert Schober </a:t>
            </a:r>
            <a:endParaRPr lang="zh-CN" altLang="en-US" sz="1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23DDA4F-281C-47FF-9B8D-E7FD65FD1EEE}"/>
              </a:ext>
            </a:extLst>
          </p:cNvPr>
          <p:cNvSpPr txBox="1"/>
          <p:nvPr/>
        </p:nvSpPr>
        <p:spPr>
          <a:xfrm>
            <a:off x="7472461" y="2539539"/>
            <a:ext cx="118949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Vincent Poor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8309CED-99ED-40A5-AE1B-8FE732AAE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119" y="96690"/>
            <a:ext cx="2492881" cy="867892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8A95834D-C9DD-4F0A-A670-A19D71F2C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4072" y="220439"/>
            <a:ext cx="1900236" cy="7355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5D4B640-DA60-4984-B4E8-0DCE0D1DE90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549" y="213420"/>
            <a:ext cx="4292831" cy="77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115119"/>
            <a:ext cx="8901115" cy="1369316"/>
          </a:xfrm>
          <a:prstGeom prst="rect">
            <a:avLst/>
          </a:prstGeom>
          <a:ln w="12700" cap="flat" cmpd="sng" algn="ctr">
            <a:noFill/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 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surface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of reconfigurable</a:t>
            </a: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metamaterials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noProof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Control</a:t>
            </a:r>
            <a:r>
              <a:rPr lang="en-US" altLang="zh-CN" b="1" noProof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the propagation 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of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electromagnetic 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wave</a:t>
            </a:r>
            <a:endParaRPr lang="en-US" altLang="zh-CN" b="1" noProof="1">
              <a:solidFill>
                <a:srgbClr val="0000FF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342900" lvl="1" indent="-342900" eaLnBrk="1" hangingPunct="1">
              <a:spcBef>
                <a:spcPts val="6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Manipulate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the channel to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i</a:t>
            </a:r>
            <a:r>
              <a:rPr lang="en-US" altLang="zh-CN" b="1" noProof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mprove the signal quality</a:t>
            </a:r>
            <a:endParaRPr lang="en-US" altLang="zh-CN" b="1" noProof="1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28600"/>
            <a:ext cx="9067800" cy="685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altLang="zh-CN" sz="3200" kern="1200" dirty="0">
                <a:solidFill>
                  <a:srgbClr val="00206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What is Reconfigurable Intelligent Surface (RIS)?</a:t>
            </a:r>
            <a:endParaRPr lang="zh-CN" altLang="en-US" sz="3200" kern="1200" dirty="0">
              <a:solidFill>
                <a:srgbClr val="00206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29" name="文本框 39"/>
          <p:cNvSpPr txBox="1"/>
          <p:nvPr/>
        </p:nvSpPr>
        <p:spPr>
          <a:xfrm>
            <a:off x="561752" y="4821917"/>
            <a:ext cx="378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Traditional wireless communications:</a:t>
            </a:r>
          </a:p>
          <a:p>
            <a:pPr algn="ctr"/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Heavily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rely on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the environment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0" name="文本框 39"/>
          <p:cNvSpPr txBox="1"/>
          <p:nvPr/>
        </p:nvSpPr>
        <p:spPr>
          <a:xfrm>
            <a:off x="4862055" y="4848753"/>
            <a:ext cx="3937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RIS-aided wireless communications:</a:t>
            </a:r>
          </a:p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Control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the environment</a:t>
            </a:r>
            <a:endParaRPr lang="zh-CN" altLang="en-US" sz="1800" b="1" dirty="0">
              <a:solidFill>
                <a:srgbClr val="0000FF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52" y="6107407"/>
            <a:ext cx="88889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83895" indent="-720090"/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E.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Basar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M. Di Renzo, J. De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Rosny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Debbah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Alouini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and R. Zhang,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Wireless communications through reconfigurable intelligent </a:t>
            </a:r>
          </a:p>
          <a:p>
            <a:pPr marL="683895" indent="-720090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surfaces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IEEE Access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vol. 7, pp. 116753-116773, Jul. 2019.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66" y="2553404"/>
            <a:ext cx="2560588" cy="22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10" y="2508626"/>
            <a:ext cx="2526427" cy="23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箭头连接符 2"/>
          <p:cNvCxnSpPr/>
          <p:nvPr/>
        </p:nvCxnSpPr>
        <p:spPr bwMode="auto">
          <a:xfrm>
            <a:off x="5664200" y="2688517"/>
            <a:ext cx="2175039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矩形 7"/>
          <p:cNvSpPr/>
          <p:nvPr/>
        </p:nvSpPr>
        <p:spPr>
          <a:xfrm>
            <a:off x="4184817" y="3297846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RIS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圆角矩形 31">
            <a:extLst>
              <a:ext uri="{FF2B5EF4-FFF2-40B4-BE49-F238E27FC236}">
                <a16:creationId xmlns:a16="http://schemas.microsoft.com/office/drawing/2014/main" id="{AD2E69D7-BBDF-41F0-A4AD-686DF3B1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44" y="5590126"/>
            <a:ext cx="7291755" cy="435592"/>
          </a:xfrm>
          <a:prstGeom prst="roundRect">
            <a:avLst>
              <a:gd name="adj" fmla="val 27528"/>
            </a:avLst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Promising technology for future 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6G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communications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2293AD4D-9E8A-4FD9-ACEE-7EB75B651F7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54204" y="3361201"/>
            <a:ext cx="435592" cy="890494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5CADFF">
                  <a:shade val="30000"/>
                  <a:satMod val="115000"/>
                </a:srgbClr>
              </a:gs>
              <a:gs pos="50000">
                <a:srgbClr val="5CADFF">
                  <a:shade val="67500"/>
                  <a:satMod val="115000"/>
                </a:srgbClr>
              </a:gs>
              <a:gs pos="100000">
                <a:srgbClr val="5CAD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1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ltGray">
          <a:xfrm rot="5400000">
            <a:off x="-2143373" y="1439887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solidFill>
            <a:srgbClr val="0070C0"/>
          </a:solidFill>
          <a:ln w="9525" algn="ctr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AutoShape 8"/>
          <p:cNvSpPr>
            <a:spLocks noChangeArrowheads="1"/>
          </p:cNvSpPr>
          <p:nvPr/>
        </p:nvSpPr>
        <p:spPr bwMode="gray">
          <a:xfrm>
            <a:off x="2593946" y="2860649"/>
            <a:ext cx="6077775" cy="636179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Existing passive RIS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gray">
          <a:xfrm>
            <a:off x="2670956" y="4099845"/>
            <a:ext cx="6000765" cy="612221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Proposed active RIS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" name="AutoShape 8"/>
          <p:cNvSpPr>
            <a:spLocks noChangeArrowheads="1"/>
          </p:cNvSpPr>
          <p:nvPr/>
        </p:nvSpPr>
        <p:spPr bwMode="gray">
          <a:xfrm>
            <a:off x="1987064" y="5290293"/>
            <a:ext cx="6684658" cy="591276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Conclusions</a:t>
            </a:r>
            <a:endParaRPr lang="zh-CN" altLang="en-US" sz="2800" b="1" dirty="0">
              <a:solidFill>
                <a:srgbClr val="2123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AutoShape 8"/>
          <p:cNvSpPr>
            <a:spLocks noChangeArrowheads="1"/>
          </p:cNvSpPr>
          <p:nvPr/>
        </p:nvSpPr>
        <p:spPr bwMode="gray">
          <a:xfrm>
            <a:off x="1969568" y="1707099"/>
            <a:ext cx="6702153" cy="620977"/>
          </a:xfrm>
          <a:prstGeom prst="roundRect">
            <a:avLst>
              <a:gd name="adj" fmla="val 23870"/>
            </a:avLst>
          </a:prstGeom>
          <a:gradFill flip="none" rotWithShape="1">
            <a:gsLst>
              <a:gs pos="0">
                <a:srgbClr val="006FDE">
                  <a:tint val="66000"/>
                  <a:satMod val="160000"/>
                </a:srgbClr>
              </a:gs>
              <a:gs pos="50000">
                <a:srgbClr val="006FDE">
                  <a:tint val="44500"/>
                  <a:satMod val="160000"/>
                </a:srgbClr>
              </a:gs>
              <a:gs pos="100000">
                <a:srgbClr val="006FDE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 algn="ctr">
            <a:solidFill>
              <a:schemeClr val="bg2"/>
            </a:solidFill>
            <a:round/>
          </a:ln>
        </p:spPr>
        <p:txBody>
          <a:bodyPr wrap="none" anchor="ctr" anchorCtr="0"/>
          <a:lstStyle/>
          <a:p>
            <a:pPr algn="l">
              <a:defRPr/>
            </a:pPr>
            <a:r>
              <a:rPr sz="2800" b="1" dirty="0">
                <a:solidFill>
                  <a:srgbClr val="2123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Basics of RIS</a:t>
            </a:r>
          </a:p>
        </p:txBody>
      </p:sp>
      <p:grpSp>
        <p:nvGrpSpPr>
          <p:cNvPr id="56" name="Group 9"/>
          <p:cNvGrpSpPr/>
          <p:nvPr/>
        </p:nvGrpSpPr>
        <p:grpSpPr bwMode="auto">
          <a:xfrm>
            <a:off x="1666107" y="1821137"/>
            <a:ext cx="371486" cy="381000"/>
            <a:chOff x="2078" y="1680"/>
            <a:chExt cx="1615" cy="1615"/>
          </a:xfrm>
        </p:grpSpPr>
        <p:sp>
          <p:nvSpPr>
            <p:cNvPr id="57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gray">
            <a:xfrm>
              <a:off x="2253" y="1862"/>
              <a:ext cx="1265" cy="125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0" name="Oval 13"/>
            <p:cNvSpPr>
              <a:spLocks noChangeArrowheads="1"/>
            </p:cNvSpPr>
            <p:nvPr/>
          </p:nvSpPr>
          <p:spPr bwMode="gray">
            <a:xfrm>
              <a:off x="2254" y="1859"/>
              <a:ext cx="1262" cy="126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14"/>
            <p:cNvSpPr>
              <a:spLocks noChangeArrowheads="1"/>
            </p:cNvSpPr>
            <p:nvPr/>
          </p:nvSpPr>
          <p:spPr bwMode="gray">
            <a:xfrm>
              <a:off x="2334" y="1942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18"/>
          <p:cNvGrpSpPr/>
          <p:nvPr/>
        </p:nvGrpSpPr>
        <p:grpSpPr bwMode="auto">
          <a:xfrm>
            <a:off x="2387138" y="4211028"/>
            <a:ext cx="381000" cy="381000"/>
            <a:chOff x="2078" y="1680"/>
            <a:chExt cx="1615" cy="1615"/>
          </a:xfrm>
        </p:grpSpPr>
        <p:sp>
          <p:nvSpPr>
            <p:cNvPr id="65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8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0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oup 36"/>
          <p:cNvGrpSpPr/>
          <p:nvPr/>
        </p:nvGrpSpPr>
        <p:grpSpPr bwMode="auto">
          <a:xfrm>
            <a:off x="1710569" y="5374795"/>
            <a:ext cx="381000" cy="381000"/>
            <a:chOff x="2078" y="1680"/>
            <a:chExt cx="1615" cy="1615"/>
          </a:xfrm>
        </p:grpSpPr>
        <p:sp>
          <p:nvSpPr>
            <p:cNvPr id="73" name="Oval 3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Oval 3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Oval 39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6" name="Oval 40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Oval 41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8" name="Oval 42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9" name="饼形 78"/>
          <p:cNvSpPr/>
          <p:nvPr/>
        </p:nvSpPr>
        <p:spPr bwMode="auto">
          <a:xfrm rot="10800000">
            <a:off x="-1881188" y="1657350"/>
            <a:ext cx="4319588" cy="4319588"/>
          </a:xfrm>
          <a:prstGeom prst="pie">
            <a:avLst>
              <a:gd name="adj1" fmla="val 5457290"/>
              <a:gd name="adj2" fmla="val 1620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5" name="Group 18"/>
          <p:cNvGrpSpPr/>
          <p:nvPr/>
        </p:nvGrpSpPr>
        <p:grpSpPr bwMode="auto">
          <a:xfrm>
            <a:off x="2386858" y="3010395"/>
            <a:ext cx="381000" cy="381000"/>
            <a:chOff x="2078" y="1680"/>
            <a:chExt cx="1615" cy="1615"/>
          </a:xfrm>
        </p:grpSpPr>
        <p:sp>
          <p:nvSpPr>
            <p:cNvPr id="46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2253" y="1862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2254" y="1864"/>
              <a:ext cx="1262" cy="126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2334" y="1949"/>
              <a:ext cx="1097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2337" y="1942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tx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p"/>
                <a:defRPr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dirty="0"/>
              <a:t>Outline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728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6"/>
    </mc:Choice>
    <mc:Fallback xmlns="">
      <p:transition advTm="434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/>
          <p:cNvSpPr txBox="1"/>
          <p:nvPr/>
        </p:nvSpPr>
        <p:spPr>
          <a:xfrm>
            <a:off x="0" y="1115999"/>
            <a:ext cx="9144000" cy="1047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RIS consisting of a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large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number of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passive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elements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Negligible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thermal noise,</a:t>
            </a:r>
            <a:r>
              <a:rPr lang="zh-CN" altLang="en-US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low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cost, 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low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power consumption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endParaRPr lang="en-US" altLang="zh-CN" b="1" kern="0" dirty="0">
              <a:solidFill>
                <a:srgbClr val="CC00CC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Realization of </a:t>
            </a:r>
            <a:r>
              <a:rPr lang="en-US" altLang="zh-CN" sz="3200" kern="1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the existing </a:t>
            </a:r>
            <a:r>
              <a:rPr lang="en-US" altLang="zh-CN" sz="3200" kern="120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passive RIS</a:t>
            </a:r>
            <a:endParaRPr lang="zh-CN" altLang="en-US" sz="3200" kern="120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09244" y="2240151"/>
            <a:ext cx="3144562" cy="1683993"/>
            <a:chOff x="812791" y="1905486"/>
            <a:chExt cx="3505159" cy="1877102"/>
          </a:xfrm>
        </p:grpSpPr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AF399719-70FD-462D-BA5E-98E6A7E66C01}"/>
                </a:ext>
              </a:extLst>
            </p:cNvPr>
            <p:cNvGrpSpPr/>
            <p:nvPr/>
          </p:nvGrpSpPr>
          <p:grpSpPr>
            <a:xfrm>
              <a:off x="839328" y="1905486"/>
              <a:ext cx="3478622" cy="1877102"/>
              <a:chOff x="3398956" y="2022433"/>
              <a:chExt cx="3478622" cy="1877102"/>
            </a:xfrm>
          </p:grpSpPr>
          <p:sp>
            <p:nvSpPr>
              <p:cNvPr id="206" name="平行四边形 205">
                <a:extLst>
                  <a:ext uri="{FF2B5EF4-FFF2-40B4-BE49-F238E27FC236}">
                    <a16:creationId xmlns:a16="http://schemas.microsoft.com/office/drawing/2014/main" id="{78F8AD9E-0106-4A6F-9642-DC43CBE25546}"/>
                  </a:ext>
                </a:extLst>
              </p:cNvPr>
              <p:cNvSpPr/>
              <p:nvPr/>
            </p:nvSpPr>
            <p:spPr bwMode="auto">
              <a:xfrm rot="1867196">
                <a:off x="3786360" y="2169128"/>
                <a:ext cx="2735717" cy="1620761"/>
              </a:xfrm>
              <a:prstGeom prst="parallelogram">
                <a:avLst>
                  <a:gd name="adj" fmla="val 56632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207" name="组合 206">
                <a:extLst>
                  <a:ext uri="{FF2B5EF4-FFF2-40B4-BE49-F238E27FC236}">
                    <a16:creationId xmlns:a16="http://schemas.microsoft.com/office/drawing/2014/main" id="{1A59BF99-A62E-4629-8B85-3FCE211AB306}"/>
                  </a:ext>
                </a:extLst>
              </p:cNvPr>
              <p:cNvGrpSpPr/>
              <p:nvPr/>
            </p:nvGrpSpPr>
            <p:grpSpPr>
              <a:xfrm>
                <a:off x="3398956" y="2022433"/>
                <a:ext cx="3478622" cy="1877102"/>
                <a:chOff x="3341354" y="2125364"/>
                <a:chExt cx="3478622" cy="1877102"/>
              </a:xfrm>
            </p:grpSpPr>
            <p:grpSp>
              <p:nvGrpSpPr>
                <p:cNvPr id="208" name="组合 207">
                  <a:extLst>
                    <a:ext uri="{FF2B5EF4-FFF2-40B4-BE49-F238E27FC236}">
                      <a16:creationId xmlns:a16="http://schemas.microsoft.com/office/drawing/2014/main" id="{DB0BC140-8AFE-40BB-A431-AB5BB7C11AC5}"/>
                    </a:ext>
                  </a:extLst>
                </p:cNvPr>
                <p:cNvGrpSpPr/>
                <p:nvPr/>
              </p:nvGrpSpPr>
              <p:grpSpPr>
                <a:xfrm>
                  <a:off x="3341354" y="2173301"/>
                  <a:ext cx="3478622" cy="1829165"/>
                  <a:chOff x="2204379" y="1585865"/>
                  <a:chExt cx="3478622" cy="1829165"/>
                </a:xfrm>
                <a:solidFill>
                  <a:schemeClr val="accent1">
                    <a:lumMod val="20000"/>
                    <a:lumOff val="80000"/>
                    <a:alpha val="83000"/>
                  </a:schemeClr>
                </a:solidFill>
              </p:grpSpPr>
              <p:sp>
                <p:nvSpPr>
                  <p:cNvPr id="310" name="平行四边形 309">
                    <a:extLst>
                      <a:ext uri="{FF2B5EF4-FFF2-40B4-BE49-F238E27FC236}">
                        <a16:creationId xmlns:a16="http://schemas.microsoft.com/office/drawing/2014/main" id="{DEE0BDBF-B871-419D-ABFD-46EBD41C3C34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587640" y="1585865"/>
                    <a:ext cx="2735717" cy="1620761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 dirty="0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grpSp>
                <p:nvGrpSpPr>
                  <p:cNvPr id="311" name="组合 310">
                    <a:extLst>
                      <a:ext uri="{FF2B5EF4-FFF2-40B4-BE49-F238E27FC236}">
                        <a16:creationId xmlns:a16="http://schemas.microsoft.com/office/drawing/2014/main" id="{A63DED2C-DED7-425B-B7DB-D89FC06E0E56}"/>
                      </a:ext>
                    </a:extLst>
                  </p:cNvPr>
                  <p:cNvGrpSpPr/>
                  <p:nvPr/>
                </p:nvGrpSpPr>
                <p:grpSpPr>
                  <a:xfrm>
                    <a:off x="2204379" y="2382520"/>
                    <a:ext cx="3478622" cy="1032510"/>
                    <a:chOff x="2204379" y="2382520"/>
                    <a:chExt cx="3478622" cy="1032510"/>
                  </a:xfrm>
                  <a:grpFill/>
                </p:grpSpPr>
                <p:cxnSp>
                  <p:nvCxnSpPr>
                    <p:cNvPr id="312" name="直接连接符 311">
                      <a:extLst>
                        <a:ext uri="{FF2B5EF4-FFF2-40B4-BE49-F238E27FC236}">
                          <a16:creationId xmlns:a16="http://schemas.microsoft.com/office/drawing/2014/main" id="{A625DF42-4980-4065-BB14-BB7BD5D3C7D2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365662" y="2382520"/>
                      <a:ext cx="0" cy="100071"/>
                    </a:xfrm>
                    <a:prstGeom prst="line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13" name="直接连接符 312">
                      <a:extLst>
                        <a:ext uri="{FF2B5EF4-FFF2-40B4-BE49-F238E27FC236}">
                          <a16:creationId xmlns:a16="http://schemas.microsoft.com/office/drawing/2014/main" id="{5F6BD922-D925-4C1A-9A7B-FEDFD2E592C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921412" y="3323590"/>
                      <a:ext cx="0" cy="91440"/>
                    </a:xfrm>
                    <a:prstGeom prst="line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14" name="直接连接符 313">
                      <a:extLst>
                        <a:ext uri="{FF2B5EF4-FFF2-40B4-BE49-F238E27FC236}">
                          <a16:creationId xmlns:a16="http://schemas.microsoft.com/office/drawing/2014/main" id="{7B4C4279-68C3-4F1A-AE48-73A931FA8B4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5545335" y="2410460"/>
                      <a:ext cx="0" cy="102235"/>
                    </a:xfrm>
                    <a:prstGeom prst="line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315" name="平行四边形 314">
                      <a:extLst>
                        <a:ext uri="{FF2B5EF4-FFF2-40B4-BE49-F238E27FC236}">
                          <a16:creationId xmlns:a16="http://schemas.microsoft.com/office/drawing/2014/main" id="{A35DD95D-0E3A-4B6F-B0FD-DEB04A08FA25}"/>
                        </a:ext>
                      </a:extLst>
                    </p:cNvPr>
                    <p:cNvSpPr/>
                    <p:nvPr/>
                  </p:nvSpPr>
                  <p:spPr bwMode="auto">
                    <a:xfrm rot="19836549">
                      <a:off x="3781267" y="2871423"/>
                      <a:ext cx="1901734" cy="88413"/>
                    </a:xfrm>
                    <a:prstGeom prst="parallelogram">
                      <a:avLst>
                        <a:gd name="adj" fmla="val 56765"/>
                      </a:avLst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341" eaLnBrk="0" hangingPunct="0"/>
                      <a:endParaRPr lang="zh-CN" altLang="en-US"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316" name="平行四边形 315">
                      <a:extLst>
                        <a:ext uri="{FF2B5EF4-FFF2-40B4-BE49-F238E27FC236}">
                          <a16:creationId xmlns:a16="http://schemas.microsoft.com/office/drawing/2014/main" id="{76B3AF9D-530F-4793-8320-7F2A19C0EFBB}"/>
                        </a:ext>
                      </a:extLst>
                    </p:cNvPr>
                    <p:cNvSpPr/>
                    <p:nvPr/>
                  </p:nvSpPr>
                  <p:spPr bwMode="auto">
                    <a:xfrm rot="1874454" flipV="1">
                      <a:off x="2204379" y="2860664"/>
                      <a:ext cx="1865925" cy="78971"/>
                    </a:xfrm>
                    <a:prstGeom prst="parallelogram">
                      <a:avLst>
                        <a:gd name="adj" fmla="val 56765"/>
                      </a:avLst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341" eaLnBrk="0" hangingPunct="0"/>
                      <a:endParaRPr lang="zh-CN" altLang="en-US"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209" name="组合 208">
                  <a:extLst>
                    <a:ext uri="{FF2B5EF4-FFF2-40B4-BE49-F238E27FC236}">
                      <a16:creationId xmlns:a16="http://schemas.microsoft.com/office/drawing/2014/main" id="{4A65830F-F146-438A-A675-5BB1C2966CCA}"/>
                    </a:ext>
                  </a:extLst>
                </p:cNvPr>
                <p:cNvGrpSpPr/>
                <p:nvPr/>
              </p:nvGrpSpPr>
              <p:grpSpPr>
                <a:xfrm>
                  <a:off x="3628058" y="2125364"/>
                  <a:ext cx="2956280" cy="1717125"/>
                  <a:chOff x="478960" y="2289004"/>
                  <a:chExt cx="2956280" cy="1717125"/>
                </a:xfrm>
                <a:solidFill>
                  <a:srgbClr val="FFC000"/>
                </a:solidFill>
              </p:grpSpPr>
              <p:sp>
                <p:nvSpPr>
                  <p:cNvPr id="210" name="平行四边形 209">
                    <a:extLst>
                      <a:ext uri="{FF2B5EF4-FFF2-40B4-BE49-F238E27FC236}">
                        <a16:creationId xmlns:a16="http://schemas.microsoft.com/office/drawing/2014/main" id="{D00D7E5A-283F-4F9E-B66E-0A05C4CD80B6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478960" y="307574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1" name="平行四边形 210">
                    <a:extLst>
                      <a:ext uri="{FF2B5EF4-FFF2-40B4-BE49-F238E27FC236}">
                        <a16:creationId xmlns:a16="http://schemas.microsoft.com/office/drawing/2014/main" id="{8B1DCCA7-2A42-4538-AFE2-6324D3F78E3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626190" y="316300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2" name="平行四边形 211">
                    <a:extLst>
                      <a:ext uri="{FF2B5EF4-FFF2-40B4-BE49-F238E27FC236}">
                        <a16:creationId xmlns:a16="http://schemas.microsoft.com/office/drawing/2014/main" id="{7D82C88B-16CC-46AA-8A20-1F016C0DBB2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772026" y="325622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3" name="平行四边形 212">
                    <a:extLst>
                      <a:ext uri="{FF2B5EF4-FFF2-40B4-BE49-F238E27FC236}">
                        <a16:creationId xmlns:a16="http://schemas.microsoft.com/office/drawing/2014/main" id="{E1C159BC-9047-4EA9-87A2-549CC57F9ED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924019" y="334956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4" name="平行四边形 213">
                    <a:extLst>
                      <a:ext uri="{FF2B5EF4-FFF2-40B4-BE49-F238E27FC236}">
                        <a16:creationId xmlns:a16="http://schemas.microsoft.com/office/drawing/2014/main" id="{FABBEB43-3CF2-46DF-A31F-CE923877E72D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069855" y="343669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5" name="平行四边形 214">
                    <a:extLst>
                      <a:ext uri="{FF2B5EF4-FFF2-40B4-BE49-F238E27FC236}">
                        <a16:creationId xmlns:a16="http://schemas.microsoft.com/office/drawing/2014/main" id="{48BACB2F-2502-4AB7-BDA2-426935EDBE5B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20055" y="353141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6" name="平行四边形 215">
                    <a:extLst>
                      <a:ext uri="{FF2B5EF4-FFF2-40B4-BE49-F238E27FC236}">
                        <a16:creationId xmlns:a16="http://schemas.microsoft.com/office/drawing/2014/main" id="{F13B1FF5-7E1D-4260-BED6-BB5A265E280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370256" y="362412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7" name="平行四边形 216">
                    <a:extLst>
                      <a:ext uri="{FF2B5EF4-FFF2-40B4-BE49-F238E27FC236}">
                        <a16:creationId xmlns:a16="http://schemas.microsoft.com/office/drawing/2014/main" id="{6F0710B9-D72C-4EF8-AA64-64777BB8103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23040" y="372051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8" name="平行四边形 217">
                    <a:extLst>
                      <a:ext uri="{FF2B5EF4-FFF2-40B4-BE49-F238E27FC236}">
                        <a16:creationId xmlns:a16="http://schemas.microsoft.com/office/drawing/2014/main" id="{02A52376-00E8-43B8-ABA3-B01FC03428B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668877" y="380494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19" name="平行四边形 218">
                    <a:extLst>
                      <a:ext uri="{FF2B5EF4-FFF2-40B4-BE49-F238E27FC236}">
                        <a16:creationId xmlns:a16="http://schemas.microsoft.com/office/drawing/2014/main" id="{FB44E86F-BDC7-49AC-8DE9-6205A8650B5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16238" y="389635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0" name="平行四边形 219">
                    <a:extLst>
                      <a:ext uri="{FF2B5EF4-FFF2-40B4-BE49-F238E27FC236}">
                        <a16:creationId xmlns:a16="http://schemas.microsoft.com/office/drawing/2014/main" id="{F39AD480-DBFE-42B5-AB6A-351283B0E31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631401" y="299064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1" name="平行四边形 220">
                    <a:extLst>
                      <a:ext uri="{FF2B5EF4-FFF2-40B4-BE49-F238E27FC236}">
                        <a16:creationId xmlns:a16="http://schemas.microsoft.com/office/drawing/2014/main" id="{25924548-6FCD-4B77-A774-93CBC33533C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778631" y="307789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2" name="平行四边形 221">
                    <a:extLst>
                      <a:ext uri="{FF2B5EF4-FFF2-40B4-BE49-F238E27FC236}">
                        <a16:creationId xmlns:a16="http://schemas.microsoft.com/office/drawing/2014/main" id="{8FE96BDE-5C1C-4DED-A8C7-1B9DD1B4BFA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924467" y="317111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3" name="平行四边形 222">
                    <a:extLst>
                      <a:ext uri="{FF2B5EF4-FFF2-40B4-BE49-F238E27FC236}">
                        <a16:creationId xmlns:a16="http://schemas.microsoft.com/office/drawing/2014/main" id="{8E02BEBB-32D9-4354-9F00-1CA27BE1B42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076460" y="326445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4" name="平行四边形 223">
                    <a:extLst>
                      <a:ext uri="{FF2B5EF4-FFF2-40B4-BE49-F238E27FC236}">
                        <a16:creationId xmlns:a16="http://schemas.microsoft.com/office/drawing/2014/main" id="{54F75FC6-FC53-45D6-9034-725207EEEBE6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22296" y="335159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5" name="平行四边形 224">
                    <a:extLst>
                      <a:ext uri="{FF2B5EF4-FFF2-40B4-BE49-F238E27FC236}">
                        <a16:creationId xmlns:a16="http://schemas.microsoft.com/office/drawing/2014/main" id="{F19F1116-DDD8-41C2-9622-675F3CD80A1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372496" y="344630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6" name="平行四边形 225">
                    <a:extLst>
                      <a:ext uri="{FF2B5EF4-FFF2-40B4-BE49-F238E27FC236}">
                        <a16:creationId xmlns:a16="http://schemas.microsoft.com/office/drawing/2014/main" id="{2307EA55-1D84-4D1E-8F30-B122571A077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22697" y="353902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7" name="平行四边形 226">
                    <a:extLst>
                      <a:ext uri="{FF2B5EF4-FFF2-40B4-BE49-F238E27FC236}">
                        <a16:creationId xmlns:a16="http://schemas.microsoft.com/office/drawing/2014/main" id="{04C478FE-9A55-4908-802B-FB3F889152E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675481" y="363540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8" name="平行四边形 227">
                    <a:extLst>
                      <a:ext uri="{FF2B5EF4-FFF2-40B4-BE49-F238E27FC236}">
                        <a16:creationId xmlns:a16="http://schemas.microsoft.com/office/drawing/2014/main" id="{F27CA906-9918-454C-8A42-21A880F7E081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21318" y="371983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29" name="平行四边形 228">
                    <a:extLst>
                      <a:ext uri="{FF2B5EF4-FFF2-40B4-BE49-F238E27FC236}">
                        <a16:creationId xmlns:a16="http://schemas.microsoft.com/office/drawing/2014/main" id="{3BE94550-D6D1-455B-B5F0-773180A4273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978117" y="381304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0" name="平行四边形 229">
                    <a:extLst>
                      <a:ext uri="{FF2B5EF4-FFF2-40B4-BE49-F238E27FC236}">
                        <a16:creationId xmlns:a16="http://schemas.microsoft.com/office/drawing/2014/main" id="{75D4C48B-BD76-4E91-B601-7680BCB9A51D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780968" y="290279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1" name="平行四边形 230">
                    <a:extLst>
                      <a:ext uri="{FF2B5EF4-FFF2-40B4-BE49-F238E27FC236}">
                        <a16:creationId xmlns:a16="http://schemas.microsoft.com/office/drawing/2014/main" id="{4953D300-D4F9-440F-9995-90A8D251F33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928198" y="299004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2" name="平行四边形 231">
                    <a:extLst>
                      <a:ext uri="{FF2B5EF4-FFF2-40B4-BE49-F238E27FC236}">
                        <a16:creationId xmlns:a16="http://schemas.microsoft.com/office/drawing/2014/main" id="{6E0DDC3B-5ED2-4C16-8B9C-F0172D70F261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074034" y="308326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3" name="平行四边形 232">
                    <a:extLst>
                      <a:ext uri="{FF2B5EF4-FFF2-40B4-BE49-F238E27FC236}">
                        <a16:creationId xmlns:a16="http://schemas.microsoft.com/office/drawing/2014/main" id="{7F91134A-0DE0-48EE-8E14-2D1D9498220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26027" y="317660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4" name="平行四边形 233">
                    <a:extLst>
                      <a:ext uri="{FF2B5EF4-FFF2-40B4-BE49-F238E27FC236}">
                        <a16:creationId xmlns:a16="http://schemas.microsoft.com/office/drawing/2014/main" id="{D141575E-972C-41EE-91A8-9B769F9F186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371863" y="326374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5" name="平行四边形 234">
                    <a:extLst>
                      <a:ext uri="{FF2B5EF4-FFF2-40B4-BE49-F238E27FC236}">
                        <a16:creationId xmlns:a16="http://schemas.microsoft.com/office/drawing/2014/main" id="{395B5622-1646-44AF-9AB2-0B4B75425D0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22063" y="335846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6" name="平行四边形 235">
                    <a:extLst>
                      <a:ext uri="{FF2B5EF4-FFF2-40B4-BE49-F238E27FC236}">
                        <a16:creationId xmlns:a16="http://schemas.microsoft.com/office/drawing/2014/main" id="{36A040B0-7509-4F89-A7EF-1B1F21BF7BC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672264" y="345117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7" name="平行四边形 236">
                    <a:extLst>
                      <a:ext uri="{FF2B5EF4-FFF2-40B4-BE49-F238E27FC236}">
                        <a16:creationId xmlns:a16="http://schemas.microsoft.com/office/drawing/2014/main" id="{0C421F17-89BF-487A-88AC-DF0353F847A1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25048" y="354755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8" name="平行四边形 237">
                    <a:extLst>
                      <a:ext uri="{FF2B5EF4-FFF2-40B4-BE49-F238E27FC236}">
                        <a16:creationId xmlns:a16="http://schemas.microsoft.com/office/drawing/2014/main" id="{5BACC925-49CD-467A-A37B-F00748B29D8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970885" y="363198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39" name="平行四边形 238">
                    <a:extLst>
                      <a:ext uri="{FF2B5EF4-FFF2-40B4-BE49-F238E27FC236}">
                        <a16:creationId xmlns:a16="http://schemas.microsoft.com/office/drawing/2014/main" id="{7DD7C50A-3369-46B8-92E5-DEC19D3A1CFB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27684" y="372519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0" name="平行四边形 239">
                    <a:extLst>
                      <a:ext uri="{FF2B5EF4-FFF2-40B4-BE49-F238E27FC236}">
                        <a16:creationId xmlns:a16="http://schemas.microsoft.com/office/drawing/2014/main" id="{B47DCF79-BA6D-43B7-9FA8-E3EBC40DA8D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945274" y="282308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1" name="平行四边形 240">
                    <a:extLst>
                      <a:ext uri="{FF2B5EF4-FFF2-40B4-BE49-F238E27FC236}">
                        <a16:creationId xmlns:a16="http://schemas.microsoft.com/office/drawing/2014/main" id="{D5B216F0-1985-4138-A2AF-BE0B81C49F60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092504" y="291033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2" name="平行四边形 241">
                    <a:extLst>
                      <a:ext uri="{FF2B5EF4-FFF2-40B4-BE49-F238E27FC236}">
                        <a16:creationId xmlns:a16="http://schemas.microsoft.com/office/drawing/2014/main" id="{213BC28D-D3B8-44DC-88A8-C308B4567C7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38340" y="300355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3" name="平行四边形 242">
                    <a:extLst>
                      <a:ext uri="{FF2B5EF4-FFF2-40B4-BE49-F238E27FC236}">
                        <a16:creationId xmlns:a16="http://schemas.microsoft.com/office/drawing/2014/main" id="{CF0C72C1-E9DD-415C-8523-5C9B4547D24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390333" y="309689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4" name="平行四边形 243">
                    <a:extLst>
                      <a:ext uri="{FF2B5EF4-FFF2-40B4-BE49-F238E27FC236}">
                        <a16:creationId xmlns:a16="http://schemas.microsoft.com/office/drawing/2014/main" id="{0FA4D391-840C-4C0C-8689-104CBC10A23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36169" y="318403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5" name="平行四边形 244">
                    <a:extLst>
                      <a:ext uri="{FF2B5EF4-FFF2-40B4-BE49-F238E27FC236}">
                        <a16:creationId xmlns:a16="http://schemas.microsoft.com/office/drawing/2014/main" id="{DF1ED28D-3CCC-40B5-83A3-43FF80550AD1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686369" y="327874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6" name="平行四边形 245">
                    <a:extLst>
                      <a:ext uri="{FF2B5EF4-FFF2-40B4-BE49-F238E27FC236}">
                        <a16:creationId xmlns:a16="http://schemas.microsoft.com/office/drawing/2014/main" id="{5AC9826C-B9D9-40AD-A0CC-A0B71AF913E0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36570" y="337146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7" name="平行四边形 246">
                    <a:extLst>
                      <a:ext uri="{FF2B5EF4-FFF2-40B4-BE49-F238E27FC236}">
                        <a16:creationId xmlns:a16="http://schemas.microsoft.com/office/drawing/2014/main" id="{C7A3352A-BDBF-402E-AB76-82FD0B9912D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989354" y="346784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8" name="平行四边形 247">
                    <a:extLst>
                      <a:ext uri="{FF2B5EF4-FFF2-40B4-BE49-F238E27FC236}">
                        <a16:creationId xmlns:a16="http://schemas.microsoft.com/office/drawing/2014/main" id="{436EC135-A962-41D1-8855-DDA9CD39362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35191" y="355227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49" name="平行四边形 248">
                    <a:extLst>
                      <a:ext uri="{FF2B5EF4-FFF2-40B4-BE49-F238E27FC236}">
                        <a16:creationId xmlns:a16="http://schemas.microsoft.com/office/drawing/2014/main" id="{0C1FEDB5-42DA-4658-88B5-1725ED43739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291990" y="364548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0" name="平行四边形 249">
                    <a:extLst>
                      <a:ext uri="{FF2B5EF4-FFF2-40B4-BE49-F238E27FC236}">
                        <a16:creationId xmlns:a16="http://schemas.microsoft.com/office/drawing/2014/main" id="{B95A5C69-4F6C-417D-8C64-D8FEE5863C8D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103270" y="273704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1" name="平行四边形 250">
                    <a:extLst>
                      <a:ext uri="{FF2B5EF4-FFF2-40B4-BE49-F238E27FC236}">
                        <a16:creationId xmlns:a16="http://schemas.microsoft.com/office/drawing/2014/main" id="{F2661279-3337-4302-A7A2-BF4A1005F0F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50500" y="282429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2" name="平行四边形 251">
                    <a:extLst>
                      <a:ext uri="{FF2B5EF4-FFF2-40B4-BE49-F238E27FC236}">
                        <a16:creationId xmlns:a16="http://schemas.microsoft.com/office/drawing/2014/main" id="{438D2321-E6C2-4740-B1CC-453E97C08B7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396336" y="291752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3" name="平行四边形 252">
                    <a:extLst>
                      <a:ext uri="{FF2B5EF4-FFF2-40B4-BE49-F238E27FC236}">
                        <a16:creationId xmlns:a16="http://schemas.microsoft.com/office/drawing/2014/main" id="{2F3C0D7E-4D4C-4475-95C5-3EF98A2288D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48329" y="301085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4" name="平行四边形 253">
                    <a:extLst>
                      <a:ext uri="{FF2B5EF4-FFF2-40B4-BE49-F238E27FC236}">
                        <a16:creationId xmlns:a16="http://schemas.microsoft.com/office/drawing/2014/main" id="{36C1EFC5-98D2-4BE9-A7DE-3445ECE6E7D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694165" y="309799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5" name="平行四边形 254">
                    <a:extLst>
                      <a:ext uri="{FF2B5EF4-FFF2-40B4-BE49-F238E27FC236}">
                        <a16:creationId xmlns:a16="http://schemas.microsoft.com/office/drawing/2014/main" id="{05F55D10-1285-4A4B-9FB5-45713C99023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44365" y="319271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6" name="平行四边形 255">
                    <a:extLst>
                      <a:ext uri="{FF2B5EF4-FFF2-40B4-BE49-F238E27FC236}">
                        <a16:creationId xmlns:a16="http://schemas.microsoft.com/office/drawing/2014/main" id="{E4CF2FE6-026B-46D2-8863-9A99EC6BE52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994566" y="328542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7" name="平行四边形 256">
                    <a:extLst>
                      <a:ext uri="{FF2B5EF4-FFF2-40B4-BE49-F238E27FC236}">
                        <a16:creationId xmlns:a16="http://schemas.microsoft.com/office/drawing/2014/main" id="{2174AA6F-5EE3-4E6F-9674-DFA58E9CA9EB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47350" y="338180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8" name="平行四边形 257">
                    <a:extLst>
                      <a:ext uri="{FF2B5EF4-FFF2-40B4-BE49-F238E27FC236}">
                        <a16:creationId xmlns:a16="http://schemas.microsoft.com/office/drawing/2014/main" id="{DBFC4467-2934-4C89-B132-F00893D9DC8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293187" y="346624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59" name="平行四边形 258">
                    <a:extLst>
                      <a:ext uri="{FF2B5EF4-FFF2-40B4-BE49-F238E27FC236}">
                        <a16:creationId xmlns:a16="http://schemas.microsoft.com/office/drawing/2014/main" id="{1FEC2A17-3F08-43BD-A87A-6874E58D6CE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49986" y="355945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0" name="平行四边形 259">
                    <a:extLst>
                      <a:ext uri="{FF2B5EF4-FFF2-40B4-BE49-F238E27FC236}">
                        <a16:creationId xmlns:a16="http://schemas.microsoft.com/office/drawing/2014/main" id="{F631F426-5D86-450B-B424-7BA863027B2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258049" y="265555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1" name="平行四边形 260">
                    <a:extLst>
                      <a:ext uri="{FF2B5EF4-FFF2-40B4-BE49-F238E27FC236}">
                        <a16:creationId xmlns:a16="http://schemas.microsoft.com/office/drawing/2014/main" id="{CDCC3060-FC65-40CB-BE53-9FBE2E31628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405279" y="274280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2" name="平行四边形 261">
                    <a:extLst>
                      <a:ext uri="{FF2B5EF4-FFF2-40B4-BE49-F238E27FC236}">
                        <a16:creationId xmlns:a16="http://schemas.microsoft.com/office/drawing/2014/main" id="{0186EDCE-52FB-4205-92E2-783F5C87165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51115" y="283602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3" name="平行四边形 262">
                    <a:extLst>
                      <a:ext uri="{FF2B5EF4-FFF2-40B4-BE49-F238E27FC236}">
                        <a16:creationId xmlns:a16="http://schemas.microsoft.com/office/drawing/2014/main" id="{07AA0B2C-1B4D-49B5-A89E-0B1BED7D7E59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703108" y="292936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4" name="平行四边形 263">
                    <a:extLst>
                      <a:ext uri="{FF2B5EF4-FFF2-40B4-BE49-F238E27FC236}">
                        <a16:creationId xmlns:a16="http://schemas.microsoft.com/office/drawing/2014/main" id="{E08C2722-E9EE-4620-9138-AFFF28B3773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48944" y="301649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5" name="平行四边形 264">
                    <a:extLst>
                      <a:ext uri="{FF2B5EF4-FFF2-40B4-BE49-F238E27FC236}">
                        <a16:creationId xmlns:a16="http://schemas.microsoft.com/office/drawing/2014/main" id="{44A8A0FF-BF18-4051-A735-E18759C249E6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999144" y="311121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6" name="平行四边形 265">
                    <a:extLst>
                      <a:ext uri="{FF2B5EF4-FFF2-40B4-BE49-F238E27FC236}">
                        <a16:creationId xmlns:a16="http://schemas.microsoft.com/office/drawing/2014/main" id="{B08B7397-D266-4F5E-8858-953FCE74A36D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49345" y="320393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7" name="平行四边形 266">
                    <a:extLst>
                      <a:ext uri="{FF2B5EF4-FFF2-40B4-BE49-F238E27FC236}">
                        <a16:creationId xmlns:a16="http://schemas.microsoft.com/office/drawing/2014/main" id="{3C2A52FA-EDB1-4799-ADA0-02CFB70F906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302129" y="330031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8" name="平行四边形 267">
                    <a:extLst>
                      <a:ext uri="{FF2B5EF4-FFF2-40B4-BE49-F238E27FC236}">
                        <a16:creationId xmlns:a16="http://schemas.microsoft.com/office/drawing/2014/main" id="{5B4D412E-F5E8-4799-B528-084A75641E8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47966" y="338474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69" name="平行四边形 268">
                    <a:extLst>
                      <a:ext uri="{FF2B5EF4-FFF2-40B4-BE49-F238E27FC236}">
                        <a16:creationId xmlns:a16="http://schemas.microsoft.com/office/drawing/2014/main" id="{A697B379-FA9C-469D-A81F-F6C36BD0DE29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604765" y="347795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0" name="平行四边形 269">
                    <a:extLst>
                      <a:ext uri="{FF2B5EF4-FFF2-40B4-BE49-F238E27FC236}">
                        <a16:creationId xmlns:a16="http://schemas.microsoft.com/office/drawing/2014/main" id="{C2C5723C-1B4F-4F2F-BDAF-A74AA6D32AD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409944" y="255348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1" name="平行四边形 270">
                    <a:extLst>
                      <a:ext uri="{FF2B5EF4-FFF2-40B4-BE49-F238E27FC236}">
                        <a16:creationId xmlns:a16="http://schemas.microsoft.com/office/drawing/2014/main" id="{F055E56A-392C-4C7D-AF49-B1DC72C1FA9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57174" y="264073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2" name="平行四边形 271">
                    <a:extLst>
                      <a:ext uri="{FF2B5EF4-FFF2-40B4-BE49-F238E27FC236}">
                        <a16:creationId xmlns:a16="http://schemas.microsoft.com/office/drawing/2014/main" id="{9F9F40CA-C982-4FC5-8FBE-B96364616853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703010" y="273395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3" name="平行四边形 272">
                    <a:extLst>
                      <a:ext uri="{FF2B5EF4-FFF2-40B4-BE49-F238E27FC236}">
                        <a16:creationId xmlns:a16="http://schemas.microsoft.com/office/drawing/2014/main" id="{D5FC548D-738C-42FF-BF7E-372D991BD14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55003" y="282729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4" name="平行四边形 273">
                    <a:extLst>
                      <a:ext uri="{FF2B5EF4-FFF2-40B4-BE49-F238E27FC236}">
                        <a16:creationId xmlns:a16="http://schemas.microsoft.com/office/drawing/2014/main" id="{46C747A0-D918-43FA-AF12-18DDA0AA9D4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000839" y="291442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5" name="平行四边形 274">
                    <a:extLst>
                      <a:ext uri="{FF2B5EF4-FFF2-40B4-BE49-F238E27FC236}">
                        <a16:creationId xmlns:a16="http://schemas.microsoft.com/office/drawing/2014/main" id="{672B5241-EED0-4DFD-98A5-071072EB7BBD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51039" y="300914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6" name="平行四边形 275">
                    <a:extLst>
                      <a:ext uri="{FF2B5EF4-FFF2-40B4-BE49-F238E27FC236}">
                        <a16:creationId xmlns:a16="http://schemas.microsoft.com/office/drawing/2014/main" id="{B4AF881B-B4C6-454B-B570-CF3CF05ABC5B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301240" y="310185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7" name="平行四边形 276">
                    <a:extLst>
                      <a:ext uri="{FF2B5EF4-FFF2-40B4-BE49-F238E27FC236}">
                        <a16:creationId xmlns:a16="http://schemas.microsoft.com/office/drawing/2014/main" id="{C7E0069E-0927-41C0-BA14-D6CF4C3EFDD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54024" y="319824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8" name="平行四边形 277">
                    <a:extLst>
                      <a:ext uri="{FF2B5EF4-FFF2-40B4-BE49-F238E27FC236}">
                        <a16:creationId xmlns:a16="http://schemas.microsoft.com/office/drawing/2014/main" id="{A6A78374-BB5F-4FB8-8F2D-C3876FE61B2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599861" y="328267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79" name="平行四边形 278">
                    <a:extLst>
                      <a:ext uri="{FF2B5EF4-FFF2-40B4-BE49-F238E27FC236}">
                        <a16:creationId xmlns:a16="http://schemas.microsoft.com/office/drawing/2014/main" id="{B3BBE5BF-772C-4494-BB67-7B9431ED46A1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756660" y="3375883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0" name="平行四边形 279">
                    <a:extLst>
                      <a:ext uri="{FF2B5EF4-FFF2-40B4-BE49-F238E27FC236}">
                        <a16:creationId xmlns:a16="http://schemas.microsoft.com/office/drawing/2014/main" id="{3D09C544-5842-4230-9416-677A45B0E9D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579522" y="246837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1" name="平行四边形 280">
                    <a:extLst>
                      <a:ext uri="{FF2B5EF4-FFF2-40B4-BE49-F238E27FC236}">
                        <a16:creationId xmlns:a16="http://schemas.microsoft.com/office/drawing/2014/main" id="{B524B5BA-97F5-4ED0-81D1-B1525ABBCF8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726752" y="255562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2" name="平行四边形 281">
                    <a:extLst>
                      <a:ext uri="{FF2B5EF4-FFF2-40B4-BE49-F238E27FC236}">
                        <a16:creationId xmlns:a16="http://schemas.microsoft.com/office/drawing/2014/main" id="{A9879C37-760A-4684-8375-E7B987534A1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72588" y="264884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3" name="平行四边形 282">
                    <a:extLst>
                      <a:ext uri="{FF2B5EF4-FFF2-40B4-BE49-F238E27FC236}">
                        <a16:creationId xmlns:a16="http://schemas.microsoft.com/office/drawing/2014/main" id="{8431BA33-86FA-4753-892D-B20F1F766C1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024581" y="274218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4" name="平行四边形 283">
                    <a:extLst>
                      <a:ext uri="{FF2B5EF4-FFF2-40B4-BE49-F238E27FC236}">
                        <a16:creationId xmlns:a16="http://schemas.microsoft.com/office/drawing/2014/main" id="{4617E5B9-18D0-4476-A8F0-603EC4ED8E1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70417" y="282932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5" name="平行四边形 284">
                    <a:extLst>
                      <a:ext uri="{FF2B5EF4-FFF2-40B4-BE49-F238E27FC236}">
                        <a16:creationId xmlns:a16="http://schemas.microsoft.com/office/drawing/2014/main" id="{81F25135-55F4-4D3B-8C52-BCCC9481284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320617" y="292403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6" name="平行四边形 285">
                    <a:extLst>
                      <a:ext uri="{FF2B5EF4-FFF2-40B4-BE49-F238E27FC236}">
                        <a16:creationId xmlns:a16="http://schemas.microsoft.com/office/drawing/2014/main" id="{0E57EF1C-0AF9-4CB1-AB03-CF6185C107B2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68177" y="301321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7" name="平行四边形 286">
                    <a:extLst>
                      <a:ext uri="{FF2B5EF4-FFF2-40B4-BE49-F238E27FC236}">
                        <a16:creationId xmlns:a16="http://schemas.microsoft.com/office/drawing/2014/main" id="{56BE5C6B-B224-41A2-B91A-B9E1107172A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623602" y="3113137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8" name="平行四边形 287">
                    <a:extLst>
                      <a:ext uri="{FF2B5EF4-FFF2-40B4-BE49-F238E27FC236}">
                        <a16:creationId xmlns:a16="http://schemas.microsoft.com/office/drawing/2014/main" id="{89D9608D-D3A9-4ED2-89F4-B15561EA176E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769439" y="319756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89" name="平行四边形 288">
                    <a:extLst>
                      <a:ext uri="{FF2B5EF4-FFF2-40B4-BE49-F238E27FC236}">
                        <a16:creationId xmlns:a16="http://schemas.microsoft.com/office/drawing/2014/main" id="{54E829AE-1736-4888-81E4-C09211431DF0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926238" y="3290778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0" name="平行四边形 289">
                    <a:extLst>
                      <a:ext uri="{FF2B5EF4-FFF2-40B4-BE49-F238E27FC236}">
                        <a16:creationId xmlns:a16="http://schemas.microsoft.com/office/drawing/2014/main" id="{7251C824-E9B2-4EC2-AD68-53D4251A5CF0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735105" y="2374402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1" name="平行四边形 290">
                    <a:extLst>
                      <a:ext uri="{FF2B5EF4-FFF2-40B4-BE49-F238E27FC236}">
                        <a16:creationId xmlns:a16="http://schemas.microsoft.com/office/drawing/2014/main" id="{FF7E7DC8-E3E2-413A-A2CD-C1D72F3C753A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82335" y="246734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2" name="平行四边形 291">
                    <a:extLst>
                      <a:ext uri="{FF2B5EF4-FFF2-40B4-BE49-F238E27FC236}">
                        <a16:creationId xmlns:a16="http://schemas.microsoft.com/office/drawing/2014/main" id="{3B0BFBB7-FF40-41F0-AD1B-378CA2D13A0B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028171" y="256057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3" name="平行四边形 292">
                    <a:extLst>
                      <a:ext uri="{FF2B5EF4-FFF2-40B4-BE49-F238E27FC236}">
                        <a16:creationId xmlns:a16="http://schemas.microsoft.com/office/drawing/2014/main" id="{D7C55154-E2C1-4AB0-BABD-3BC107C410E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80164" y="265390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4" name="平行四边形 293">
                    <a:extLst>
                      <a:ext uri="{FF2B5EF4-FFF2-40B4-BE49-F238E27FC236}">
                        <a16:creationId xmlns:a16="http://schemas.microsoft.com/office/drawing/2014/main" id="{DB26A39C-85F2-4C7F-8112-16EB6E69E909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326000" y="274104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5" name="平行四边形 294">
                    <a:extLst>
                      <a:ext uri="{FF2B5EF4-FFF2-40B4-BE49-F238E27FC236}">
                        <a16:creationId xmlns:a16="http://schemas.microsoft.com/office/drawing/2014/main" id="{C7A304B6-2883-47C8-ABE4-8DC1AD6FAFC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76200" y="2835761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6" name="平行四边形 295">
                    <a:extLst>
                      <a:ext uri="{FF2B5EF4-FFF2-40B4-BE49-F238E27FC236}">
                        <a16:creationId xmlns:a16="http://schemas.microsoft.com/office/drawing/2014/main" id="{1CAA914B-9D7B-4B4B-88A4-4560ABFADBB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626401" y="292847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7" name="平行四边形 296">
                    <a:extLst>
                      <a:ext uri="{FF2B5EF4-FFF2-40B4-BE49-F238E27FC236}">
                        <a16:creationId xmlns:a16="http://schemas.microsoft.com/office/drawing/2014/main" id="{69F0F95E-16C7-40F5-A6AF-9FFE7D226270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779185" y="302485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8" name="平行四边形 297">
                    <a:extLst>
                      <a:ext uri="{FF2B5EF4-FFF2-40B4-BE49-F238E27FC236}">
                        <a16:creationId xmlns:a16="http://schemas.microsoft.com/office/drawing/2014/main" id="{95B7643E-F184-425D-85FD-13B1638049C8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925022" y="310929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299" name="平行四边形 298">
                    <a:extLst>
                      <a:ext uri="{FF2B5EF4-FFF2-40B4-BE49-F238E27FC236}">
                        <a16:creationId xmlns:a16="http://schemas.microsoft.com/office/drawing/2014/main" id="{B7CF0128-209A-4DBC-886F-B5315CE3357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3081821" y="320250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0" name="平行四边形 299">
                    <a:extLst>
                      <a:ext uri="{FF2B5EF4-FFF2-40B4-BE49-F238E27FC236}">
                        <a16:creationId xmlns:a16="http://schemas.microsoft.com/office/drawing/2014/main" id="{BAF1AD61-1287-4442-AA2E-7635ABB93186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1893228" y="228900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1" name="平行四边形 300">
                    <a:extLst>
                      <a:ext uri="{FF2B5EF4-FFF2-40B4-BE49-F238E27FC236}">
                        <a16:creationId xmlns:a16="http://schemas.microsoft.com/office/drawing/2014/main" id="{6C69C210-6AFB-4F3E-ADB5-3CA2099A6B8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050460" y="237112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2" name="平行四边形 301">
                    <a:extLst>
                      <a:ext uri="{FF2B5EF4-FFF2-40B4-BE49-F238E27FC236}">
                        <a16:creationId xmlns:a16="http://schemas.microsoft.com/office/drawing/2014/main" id="{444F5DE2-6E97-4175-81BF-28683551BDA7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196296" y="246434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3" name="平行四边形 302">
                    <a:extLst>
                      <a:ext uri="{FF2B5EF4-FFF2-40B4-BE49-F238E27FC236}">
                        <a16:creationId xmlns:a16="http://schemas.microsoft.com/office/drawing/2014/main" id="{48E4170A-5D03-4D22-95D5-90B05427EA94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348289" y="255768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4" name="平行四边形 303">
                    <a:extLst>
                      <a:ext uri="{FF2B5EF4-FFF2-40B4-BE49-F238E27FC236}">
                        <a16:creationId xmlns:a16="http://schemas.microsoft.com/office/drawing/2014/main" id="{259D4FF7-082E-4AD4-B4BB-618790281564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494125" y="2644819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5" name="平行四边形 304">
                    <a:extLst>
                      <a:ext uri="{FF2B5EF4-FFF2-40B4-BE49-F238E27FC236}">
                        <a16:creationId xmlns:a16="http://schemas.microsoft.com/office/drawing/2014/main" id="{F995BB9B-6CCB-499E-BE9B-0939712F4319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644325" y="2739536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6" name="平行四边形 305">
                    <a:extLst>
                      <a:ext uri="{FF2B5EF4-FFF2-40B4-BE49-F238E27FC236}">
                        <a16:creationId xmlns:a16="http://schemas.microsoft.com/office/drawing/2014/main" id="{89823A9B-CCFE-42FF-8805-F1F2BE84109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794526" y="2832250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7" name="平行四边形 306">
                    <a:extLst>
                      <a:ext uri="{FF2B5EF4-FFF2-40B4-BE49-F238E27FC236}">
                        <a16:creationId xmlns:a16="http://schemas.microsoft.com/office/drawing/2014/main" id="{40668A0A-977D-4489-BFCA-35AD166D62A5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2947310" y="2928634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8" name="平行四边形 307">
                    <a:extLst>
                      <a:ext uri="{FF2B5EF4-FFF2-40B4-BE49-F238E27FC236}">
                        <a16:creationId xmlns:a16="http://schemas.microsoft.com/office/drawing/2014/main" id="{BB7148E5-FB52-43E7-B8A4-2C324E43D55F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3093147" y="301306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309" name="平行四边形 308">
                    <a:extLst>
                      <a:ext uri="{FF2B5EF4-FFF2-40B4-BE49-F238E27FC236}">
                        <a16:creationId xmlns:a16="http://schemas.microsoft.com/office/drawing/2014/main" id="{90A6977F-EEBE-4CC8-9A3D-F5231AD35E0C}"/>
                      </a:ext>
                    </a:extLst>
                  </p:cNvPr>
                  <p:cNvSpPr/>
                  <p:nvPr/>
                </p:nvSpPr>
                <p:spPr bwMode="auto">
                  <a:xfrm rot="1867196">
                    <a:off x="3249946" y="3106275"/>
                    <a:ext cx="185294" cy="109776"/>
                  </a:xfrm>
                  <a:prstGeom prst="parallelogram">
                    <a:avLst>
                      <a:gd name="adj" fmla="val 56632"/>
                    </a:avLst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1" eaLnBrk="0" hangingPunct="0"/>
                    <a:endParaRPr lang="zh-CN" altLang="en-US"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</p:grp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C1FB427-4D11-415E-B05D-6A62ED11E74A}"/>
                </a:ext>
              </a:extLst>
            </p:cNvPr>
            <p:cNvSpPr txBox="1"/>
            <p:nvPr/>
          </p:nvSpPr>
          <p:spPr>
            <a:xfrm rot="1900164">
              <a:off x="812791" y="3173938"/>
              <a:ext cx="1455297" cy="377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Passive RIS </a:t>
              </a:r>
              <a:endParaRPr lang="zh-CN" altLang="en-US" sz="16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71693" y="3681629"/>
            <a:ext cx="2433017" cy="2151933"/>
            <a:chOff x="1105336" y="3512263"/>
            <a:chExt cx="2712019" cy="2398702"/>
          </a:xfrm>
        </p:grpSpPr>
        <p:cxnSp>
          <p:nvCxnSpPr>
            <p:cNvPr id="165" name="直接连接符 164">
              <a:extLst>
                <a:ext uri="{FF2B5EF4-FFF2-40B4-BE49-F238E27FC236}">
                  <a16:creationId xmlns:a16="http://schemas.microsoft.com/office/drawing/2014/main" id="{EB80FE0C-D3A5-472A-B1C6-2CB22D8275C1}"/>
                </a:ext>
              </a:extLst>
            </p:cNvPr>
            <p:cNvCxnSpPr/>
            <p:nvPr/>
          </p:nvCxnSpPr>
          <p:spPr bwMode="auto">
            <a:xfrm flipV="1">
              <a:off x="1718086" y="3541824"/>
              <a:ext cx="747480" cy="7022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" name="组合 2"/>
            <p:cNvGrpSpPr/>
            <p:nvPr/>
          </p:nvGrpSpPr>
          <p:grpSpPr>
            <a:xfrm>
              <a:off x="1105336" y="4219516"/>
              <a:ext cx="2712019" cy="1691449"/>
              <a:chOff x="1105336" y="4219516"/>
              <a:chExt cx="2712019" cy="1691449"/>
            </a:xfrm>
          </p:grpSpPr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35D0316F-0077-471D-8699-FCD12E1912A9}"/>
                  </a:ext>
                </a:extLst>
              </p:cNvPr>
              <p:cNvSpPr/>
              <p:nvPr/>
            </p:nvSpPr>
            <p:spPr bwMode="auto">
              <a:xfrm>
                <a:off x="1716302" y="4273884"/>
                <a:ext cx="1672395" cy="1283356"/>
              </a:xfrm>
              <a:prstGeom prst="rect">
                <a:avLst/>
              </a:prstGeom>
              <a:solidFill>
                <a:srgbClr val="FFC000">
                  <a:alpha val="44000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 dirty="0"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66" name="箭头: 下 165">
                <a:extLst>
                  <a:ext uri="{FF2B5EF4-FFF2-40B4-BE49-F238E27FC236}">
                    <a16:creationId xmlns:a16="http://schemas.microsoft.com/office/drawing/2014/main" id="{19F38745-E450-47DE-BC4F-F748AA1207AD}"/>
                  </a:ext>
                </a:extLst>
              </p:cNvPr>
              <p:cNvSpPr/>
              <p:nvPr/>
            </p:nvSpPr>
            <p:spPr bwMode="auto">
              <a:xfrm rot="16200000">
                <a:off x="1494902" y="4514673"/>
                <a:ext cx="185085" cy="558187"/>
              </a:xfrm>
              <a:prstGeom prst="downArrow">
                <a:avLst/>
              </a:prstGeom>
              <a:solidFill>
                <a:srgbClr val="7030A0">
                  <a:alpha val="5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69" name="箭头: 下 168">
                <a:extLst>
                  <a:ext uri="{FF2B5EF4-FFF2-40B4-BE49-F238E27FC236}">
                    <a16:creationId xmlns:a16="http://schemas.microsoft.com/office/drawing/2014/main" id="{D5D242E9-5B4C-49C4-AFAA-B506BD55262E}"/>
                  </a:ext>
                </a:extLst>
              </p:cNvPr>
              <p:cNvSpPr/>
              <p:nvPr/>
            </p:nvSpPr>
            <p:spPr bwMode="auto">
              <a:xfrm rot="5400000">
                <a:off x="1483510" y="4851127"/>
                <a:ext cx="178977" cy="558186"/>
              </a:xfrm>
              <a:prstGeom prst="downArrow">
                <a:avLst/>
              </a:prstGeom>
              <a:solidFill>
                <a:srgbClr val="7030A0">
                  <a:alpha val="5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CF1AFD22-5B1B-4FB4-8B26-A6E5C77ACD43}"/>
                  </a:ext>
                </a:extLst>
              </p:cNvPr>
              <p:cNvSpPr txBox="1"/>
              <p:nvPr/>
            </p:nvSpPr>
            <p:spPr>
              <a:xfrm>
                <a:off x="1139987" y="4462089"/>
                <a:ext cx="6726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endPara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文本框 171">
                <a:extLst>
                  <a:ext uri="{FF2B5EF4-FFF2-40B4-BE49-F238E27FC236}">
                    <a16:creationId xmlns:a16="http://schemas.microsoft.com/office/drawing/2014/main" id="{F34DF73D-E2E7-4B0D-9C41-5357BBEBAEFB}"/>
                  </a:ext>
                </a:extLst>
              </p:cNvPr>
              <p:cNvSpPr txBox="1"/>
              <p:nvPr/>
            </p:nvSpPr>
            <p:spPr>
              <a:xfrm>
                <a:off x="1105336" y="5159157"/>
                <a:ext cx="10562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  <a:endPara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9B9E86F7-3A5F-4DFA-AD1A-39E24B7071B6}"/>
                  </a:ext>
                </a:extLst>
              </p:cNvPr>
              <p:cNvSpPr/>
              <p:nvPr/>
            </p:nvSpPr>
            <p:spPr bwMode="auto">
              <a:xfrm>
                <a:off x="2049445" y="4474545"/>
                <a:ext cx="1206194" cy="9689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82C72C18-50BA-492A-B271-DDF776C86554}"/>
                  </a:ext>
                </a:extLst>
              </p:cNvPr>
              <p:cNvCxnSpPr/>
              <p:nvPr/>
            </p:nvCxnSpPr>
            <p:spPr bwMode="auto">
              <a:xfrm>
                <a:off x="1919887" y="4475622"/>
                <a:ext cx="0" cy="96012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6A48A516-A2DE-473C-ABB6-5E5A7E70FCBE}"/>
                  </a:ext>
                </a:extLst>
              </p:cNvPr>
              <p:cNvCxnSpPr/>
              <p:nvPr/>
            </p:nvCxnSpPr>
            <p:spPr bwMode="auto">
              <a:xfrm>
                <a:off x="2049443" y="4563700"/>
                <a:ext cx="50863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45E25F87-3BC9-44B6-A120-AA357D9909EC}"/>
                  </a:ext>
                </a:extLst>
              </p:cNvPr>
              <p:cNvCxnSpPr/>
              <p:nvPr/>
            </p:nvCxnSpPr>
            <p:spPr bwMode="auto">
              <a:xfrm>
                <a:off x="2558845" y="4563700"/>
                <a:ext cx="0" cy="2853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0" name="直接连接符 199">
                <a:extLst>
                  <a:ext uri="{FF2B5EF4-FFF2-40B4-BE49-F238E27FC236}">
                    <a16:creationId xmlns:a16="http://schemas.microsoft.com/office/drawing/2014/main" id="{FE405ADF-B8E6-40E7-BA89-E7C59C87CEC2}"/>
                  </a:ext>
                </a:extLst>
              </p:cNvPr>
              <p:cNvCxnSpPr/>
              <p:nvPr/>
            </p:nvCxnSpPr>
            <p:spPr bwMode="auto">
              <a:xfrm>
                <a:off x="2302416" y="4563700"/>
                <a:ext cx="0" cy="2853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1" name="直接连接符 200">
                <a:extLst>
                  <a:ext uri="{FF2B5EF4-FFF2-40B4-BE49-F238E27FC236}">
                    <a16:creationId xmlns:a16="http://schemas.microsoft.com/office/drawing/2014/main" id="{ADC38D1D-0949-40AA-8E6E-1FF1EB7047E8}"/>
                  </a:ext>
                </a:extLst>
              </p:cNvPr>
              <p:cNvCxnSpPr/>
              <p:nvPr/>
            </p:nvCxnSpPr>
            <p:spPr bwMode="auto">
              <a:xfrm>
                <a:off x="2204732" y="4849002"/>
                <a:ext cx="19242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2" name="直接连接符 201">
                <a:extLst>
                  <a:ext uri="{FF2B5EF4-FFF2-40B4-BE49-F238E27FC236}">
                    <a16:creationId xmlns:a16="http://schemas.microsoft.com/office/drawing/2014/main" id="{BD906543-09A7-48F3-A642-5A0E801690AD}"/>
                  </a:ext>
                </a:extLst>
              </p:cNvPr>
              <p:cNvCxnSpPr/>
              <p:nvPr/>
            </p:nvCxnSpPr>
            <p:spPr bwMode="auto">
              <a:xfrm>
                <a:off x="2203564" y="4926854"/>
                <a:ext cx="19242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" name="直接连接符 317">
                <a:extLst>
                  <a:ext uri="{FF2B5EF4-FFF2-40B4-BE49-F238E27FC236}">
                    <a16:creationId xmlns:a16="http://schemas.microsoft.com/office/drawing/2014/main" id="{7C63429B-F7C2-429B-A3FB-A0A7FC4FB4C3}"/>
                  </a:ext>
                </a:extLst>
              </p:cNvPr>
              <p:cNvCxnSpPr>
                <a:endCxn id="321" idx="0"/>
              </p:cNvCxnSpPr>
              <p:nvPr/>
            </p:nvCxnSpPr>
            <p:spPr bwMode="auto">
              <a:xfrm>
                <a:off x="2302416" y="4926228"/>
                <a:ext cx="0" cy="1067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9" name="直接箭头连接符 318">
                <a:extLst>
                  <a:ext uri="{FF2B5EF4-FFF2-40B4-BE49-F238E27FC236}">
                    <a16:creationId xmlns:a16="http://schemas.microsoft.com/office/drawing/2014/main" id="{6778234C-5B17-4625-B3F4-16E9849DF573}"/>
                  </a:ext>
                </a:extLst>
              </p:cNvPr>
              <p:cNvCxnSpPr/>
              <p:nvPr/>
            </p:nvCxnSpPr>
            <p:spPr bwMode="auto">
              <a:xfrm flipV="1">
                <a:off x="2203564" y="4737877"/>
                <a:ext cx="209673" cy="279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0" name="直接连接符 319">
                <a:extLst>
                  <a:ext uri="{FF2B5EF4-FFF2-40B4-BE49-F238E27FC236}">
                    <a16:creationId xmlns:a16="http://schemas.microsoft.com/office/drawing/2014/main" id="{A1A0B2C0-77DB-4484-B950-451FFF7B021E}"/>
                  </a:ext>
                </a:extLst>
              </p:cNvPr>
              <p:cNvCxnSpPr/>
              <p:nvPr/>
            </p:nvCxnSpPr>
            <p:spPr bwMode="auto">
              <a:xfrm>
                <a:off x="2181484" y="5354910"/>
                <a:ext cx="37736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1" name="矩形 320">
                <a:extLst>
                  <a:ext uri="{FF2B5EF4-FFF2-40B4-BE49-F238E27FC236}">
                    <a16:creationId xmlns:a16="http://schemas.microsoft.com/office/drawing/2014/main" id="{5398A193-A079-4DD9-A05E-461389255FE7}"/>
                  </a:ext>
                </a:extLst>
              </p:cNvPr>
              <p:cNvSpPr/>
              <p:nvPr/>
            </p:nvSpPr>
            <p:spPr bwMode="auto">
              <a:xfrm>
                <a:off x="2257413" y="5033024"/>
                <a:ext cx="90006" cy="20872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1" eaLnBrk="0" hangingPunct="0"/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322" name="直接连接符 321">
                <a:extLst>
                  <a:ext uri="{FF2B5EF4-FFF2-40B4-BE49-F238E27FC236}">
                    <a16:creationId xmlns:a16="http://schemas.microsoft.com/office/drawing/2014/main" id="{CDBFE2FC-8A4C-4A3F-AA55-96247498F54F}"/>
                  </a:ext>
                </a:extLst>
              </p:cNvPr>
              <p:cNvCxnSpPr/>
              <p:nvPr/>
            </p:nvCxnSpPr>
            <p:spPr bwMode="auto">
              <a:xfrm>
                <a:off x="2302416" y="5241745"/>
                <a:ext cx="0" cy="1067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F945D628-2165-420A-B427-BF510B460717}"/>
                  </a:ext>
                </a:extLst>
              </p:cNvPr>
              <p:cNvSpPr/>
              <p:nvPr/>
            </p:nvSpPr>
            <p:spPr>
              <a:xfrm rot="5400000">
                <a:off x="2440024" y="4911072"/>
                <a:ext cx="227979" cy="89842"/>
              </a:xfrm>
              <a:custGeom>
                <a:avLst/>
                <a:gdLst>
                  <a:gd name="connsiteX0" fmla="*/ 18570 w 2178209"/>
                  <a:gd name="connsiteY0" fmla="*/ 1015500 h 1888568"/>
                  <a:gd name="connsiteX1" fmla="*/ 18570 w 2178209"/>
                  <a:gd name="connsiteY1" fmla="*/ 932791 h 1888568"/>
                  <a:gd name="connsiteX2" fmla="*/ 211559 w 2178209"/>
                  <a:gd name="connsiteY2" fmla="*/ 27581 h 1888568"/>
                  <a:gd name="connsiteX3" fmla="*/ 395358 w 2178209"/>
                  <a:gd name="connsiteY3" fmla="*/ 1870165 h 1888568"/>
                  <a:gd name="connsiteX4" fmla="*/ 560778 w 2178209"/>
                  <a:gd name="connsiteY4" fmla="*/ 59745 h 1888568"/>
                  <a:gd name="connsiteX5" fmla="*/ 799716 w 2178209"/>
                  <a:gd name="connsiteY5" fmla="*/ 1847191 h 1888568"/>
                  <a:gd name="connsiteX6" fmla="*/ 951350 w 2178209"/>
                  <a:gd name="connsiteY6" fmla="*/ 45960 h 1888568"/>
                  <a:gd name="connsiteX7" fmla="*/ 1199479 w 2178209"/>
                  <a:gd name="connsiteY7" fmla="*/ 1888545 h 1888568"/>
                  <a:gd name="connsiteX8" fmla="*/ 1305163 w 2178209"/>
                  <a:gd name="connsiteY8" fmla="*/ 11 h 1888568"/>
                  <a:gd name="connsiteX9" fmla="*/ 1571672 w 2178209"/>
                  <a:gd name="connsiteY9" fmla="*/ 1856381 h 1888568"/>
                  <a:gd name="connsiteX10" fmla="*/ 1783041 w 2178209"/>
                  <a:gd name="connsiteY10" fmla="*/ 9201 h 1888568"/>
                  <a:gd name="connsiteX11" fmla="*/ 1980625 w 2178209"/>
                  <a:gd name="connsiteY11" fmla="*/ 1856381 h 1888568"/>
                  <a:gd name="connsiteX12" fmla="*/ 2178209 w 2178209"/>
                  <a:gd name="connsiteY12" fmla="*/ 813321 h 1888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78209" h="1888568">
                    <a:moveTo>
                      <a:pt x="18570" y="1015500"/>
                    </a:moveTo>
                    <a:cubicBezTo>
                      <a:pt x="2487" y="1056472"/>
                      <a:pt x="-13595" y="1097444"/>
                      <a:pt x="18570" y="932791"/>
                    </a:cubicBezTo>
                    <a:cubicBezTo>
                      <a:pt x="50735" y="768138"/>
                      <a:pt x="148761" y="-128648"/>
                      <a:pt x="211559" y="27581"/>
                    </a:cubicBezTo>
                    <a:cubicBezTo>
                      <a:pt x="274357" y="183810"/>
                      <a:pt x="337155" y="1864804"/>
                      <a:pt x="395358" y="1870165"/>
                    </a:cubicBezTo>
                    <a:cubicBezTo>
                      <a:pt x="453561" y="1875526"/>
                      <a:pt x="493385" y="63574"/>
                      <a:pt x="560778" y="59745"/>
                    </a:cubicBezTo>
                    <a:cubicBezTo>
                      <a:pt x="628171" y="55916"/>
                      <a:pt x="734621" y="1849488"/>
                      <a:pt x="799716" y="1847191"/>
                    </a:cubicBezTo>
                    <a:cubicBezTo>
                      <a:pt x="864811" y="1844894"/>
                      <a:pt x="884723" y="39068"/>
                      <a:pt x="951350" y="45960"/>
                    </a:cubicBezTo>
                    <a:cubicBezTo>
                      <a:pt x="1017977" y="52852"/>
                      <a:pt x="1140510" y="1896203"/>
                      <a:pt x="1199479" y="1888545"/>
                    </a:cubicBezTo>
                    <a:cubicBezTo>
                      <a:pt x="1258448" y="1880887"/>
                      <a:pt x="1243131" y="5372"/>
                      <a:pt x="1305163" y="11"/>
                    </a:cubicBezTo>
                    <a:cubicBezTo>
                      <a:pt x="1367195" y="-5350"/>
                      <a:pt x="1492026" y="1854849"/>
                      <a:pt x="1571672" y="1856381"/>
                    </a:cubicBezTo>
                    <a:cubicBezTo>
                      <a:pt x="1651318" y="1857913"/>
                      <a:pt x="1714882" y="9201"/>
                      <a:pt x="1783041" y="9201"/>
                    </a:cubicBezTo>
                    <a:cubicBezTo>
                      <a:pt x="1851200" y="9201"/>
                      <a:pt x="1914764" y="1722361"/>
                      <a:pt x="1980625" y="1856381"/>
                    </a:cubicBezTo>
                    <a:cubicBezTo>
                      <a:pt x="2046486" y="1990401"/>
                      <a:pt x="2121538" y="1002481"/>
                      <a:pt x="2178209" y="81332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4"/>
              </a:p>
            </p:txBody>
          </p:sp>
          <p:cxnSp>
            <p:nvCxnSpPr>
              <p:cNvPr id="324" name="直接连接符 323">
                <a:extLst>
                  <a:ext uri="{FF2B5EF4-FFF2-40B4-BE49-F238E27FC236}">
                    <a16:creationId xmlns:a16="http://schemas.microsoft.com/office/drawing/2014/main" id="{7900281D-F496-4DAA-B208-F24B618C12EB}"/>
                  </a:ext>
                </a:extLst>
              </p:cNvPr>
              <p:cNvCxnSpPr/>
              <p:nvPr/>
            </p:nvCxnSpPr>
            <p:spPr bwMode="auto">
              <a:xfrm>
                <a:off x="2558076" y="5069610"/>
                <a:ext cx="0" cy="2853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5" name="文本框 324">
                <a:extLst>
                  <a:ext uri="{FF2B5EF4-FFF2-40B4-BE49-F238E27FC236}">
                    <a16:creationId xmlns:a16="http://schemas.microsoft.com/office/drawing/2014/main" id="{ABC1B552-2DB3-4E8D-9110-72AB85DFC569}"/>
                  </a:ext>
                </a:extLst>
              </p:cNvPr>
              <p:cNvSpPr txBox="1"/>
              <p:nvPr/>
            </p:nvSpPr>
            <p:spPr>
              <a:xfrm>
                <a:off x="1663922" y="4219516"/>
                <a:ext cx="6895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</a:t>
                </a:r>
                <a:endPara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6" name="文本框 325">
                <a:extLst>
                  <a:ext uri="{FF2B5EF4-FFF2-40B4-BE49-F238E27FC236}">
                    <a16:creationId xmlns:a16="http://schemas.microsoft.com/office/drawing/2014/main" id="{13DAA2E1-0A38-4FA6-A96F-BCEB14B8AB7D}"/>
                  </a:ext>
                </a:extLst>
              </p:cNvPr>
              <p:cNvSpPr txBox="1"/>
              <p:nvPr/>
            </p:nvSpPr>
            <p:spPr>
              <a:xfrm>
                <a:off x="2533172" y="4615320"/>
                <a:ext cx="748141" cy="82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 shift</a:t>
                </a:r>
              </a:p>
              <a:p>
                <a:pPr algn="ctr"/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circuit</a:t>
                </a:r>
                <a:endPara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7" name="组合 326">
                <a:extLst>
                  <a:ext uri="{FF2B5EF4-FFF2-40B4-BE49-F238E27FC236}">
                    <a16:creationId xmlns:a16="http://schemas.microsoft.com/office/drawing/2014/main" id="{3E7B32C8-4A6C-4310-9338-E4C60DAFFBE6}"/>
                  </a:ext>
                </a:extLst>
              </p:cNvPr>
              <p:cNvGrpSpPr/>
              <p:nvPr/>
            </p:nvGrpSpPr>
            <p:grpSpPr>
              <a:xfrm rot="5400000">
                <a:off x="2088018" y="5325386"/>
                <a:ext cx="116791" cy="59055"/>
                <a:chOff x="2114917" y="6391204"/>
                <a:chExt cx="116791" cy="59055"/>
              </a:xfrm>
            </p:grpSpPr>
            <p:cxnSp>
              <p:nvCxnSpPr>
                <p:cNvPr id="328" name="直接连接符 327">
                  <a:extLst>
                    <a:ext uri="{FF2B5EF4-FFF2-40B4-BE49-F238E27FC236}">
                      <a16:creationId xmlns:a16="http://schemas.microsoft.com/office/drawing/2014/main" id="{67E3391D-066B-43DB-A22E-9575E1CFBF44}"/>
                    </a:ext>
                  </a:extLst>
                </p:cNvPr>
                <p:cNvCxnSpPr/>
                <p:nvPr/>
              </p:nvCxnSpPr>
              <p:spPr bwMode="auto">
                <a:xfrm>
                  <a:off x="2114917" y="6391204"/>
                  <a:ext cx="11679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9" name="直接连接符 328">
                  <a:extLst>
                    <a:ext uri="{FF2B5EF4-FFF2-40B4-BE49-F238E27FC236}">
                      <a16:creationId xmlns:a16="http://schemas.microsoft.com/office/drawing/2014/main" id="{CDB9B422-032C-48ED-AA7E-1708C6B143DF}"/>
                    </a:ext>
                  </a:extLst>
                </p:cNvPr>
                <p:cNvCxnSpPr/>
                <p:nvPr/>
              </p:nvCxnSpPr>
              <p:spPr bwMode="auto">
                <a:xfrm>
                  <a:off x="2139656" y="6420731"/>
                  <a:ext cx="69825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0" name="直接连接符 329">
                  <a:extLst>
                    <a:ext uri="{FF2B5EF4-FFF2-40B4-BE49-F238E27FC236}">
                      <a16:creationId xmlns:a16="http://schemas.microsoft.com/office/drawing/2014/main" id="{5B82DFD6-1405-44E5-9E4C-09F2D7098A88}"/>
                    </a:ext>
                  </a:extLst>
                </p:cNvPr>
                <p:cNvCxnSpPr/>
                <p:nvPr/>
              </p:nvCxnSpPr>
              <p:spPr bwMode="auto">
                <a:xfrm>
                  <a:off x="2156695" y="6450259"/>
                  <a:ext cx="37865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31" name="直接连接符 330">
                <a:extLst>
                  <a:ext uri="{FF2B5EF4-FFF2-40B4-BE49-F238E27FC236}">
                    <a16:creationId xmlns:a16="http://schemas.microsoft.com/office/drawing/2014/main" id="{FBFE73D9-0E74-4C3A-A57F-251A786D6450}"/>
                  </a:ext>
                </a:extLst>
              </p:cNvPr>
              <p:cNvCxnSpPr>
                <a:cxnSpLocks/>
                <a:endCxn id="187" idx="1"/>
              </p:cNvCxnSpPr>
              <p:nvPr/>
            </p:nvCxnSpPr>
            <p:spPr bwMode="auto">
              <a:xfrm>
                <a:off x="1926790" y="4959006"/>
                <a:ext cx="122655" cy="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2" name="文本框 331">
                <a:extLst>
                  <a:ext uri="{FF2B5EF4-FFF2-40B4-BE49-F238E27FC236}">
                    <a16:creationId xmlns:a16="http://schemas.microsoft.com/office/drawing/2014/main" id="{035E035C-619D-4602-9ECA-4400D76672C6}"/>
                  </a:ext>
                </a:extLst>
              </p:cNvPr>
              <p:cNvSpPr txBox="1"/>
              <p:nvPr/>
            </p:nvSpPr>
            <p:spPr>
              <a:xfrm>
                <a:off x="1763003" y="5572411"/>
                <a:ext cx="20543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Passive element</a:t>
                </a:r>
                <a:endParaRPr lang="zh-CN" altLang="en-US" sz="16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  <p:cxnSp>
          <p:nvCxnSpPr>
            <p:cNvPr id="333" name="直接连接符 332">
              <a:extLst>
                <a:ext uri="{FF2B5EF4-FFF2-40B4-BE49-F238E27FC236}">
                  <a16:creationId xmlns:a16="http://schemas.microsoft.com/office/drawing/2014/main" id="{80733D3D-62A3-4185-B9CA-980A1868D531}"/>
                </a:ext>
              </a:extLst>
            </p:cNvPr>
            <p:cNvCxnSpPr/>
            <p:nvPr/>
          </p:nvCxnSpPr>
          <p:spPr bwMode="auto">
            <a:xfrm flipH="1" flipV="1">
              <a:off x="2682498" y="3555647"/>
              <a:ext cx="699272" cy="6897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平行四边形 159">
              <a:extLst>
                <a:ext uri="{FF2B5EF4-FFF2-40B4-BE49-F238E27FC236}">
                  <a16:creationId xmlns:a16="http://schemas.microsoft.com/office/drawing/2014/main" id="{FB44E86F-BDC7-49AC-8DE9-6205A8650B52}"/>
                </a:ext>
              </a:extLst>
            </p:cNvPr>
            <p:cNvSpPr/>
            <p:nvPr/>
          </p:nvSpPr>
          <p:spPr bwMode="auto">
            <a:xfrm rot="1867196">
              <a:off x="2467818" y="3512263"/>
              <a:ext cx="185294" cy="109776"/>
            </a:xfrm>
            <a:prstGeom prst="parallelogram">
              <a:avLst>
                <a:gd name="adj" fmla="val 56632"/>
              </a:avLst>
            </a:prstGeom>
            <a:solidFill>
              <a:srgbClr val="FFC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41" eaLnBrk="0" hangingPunct="0"/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76" name="文本框 175">
            <a:extLst>
              <a:ext uri="{FF2B5EF4-FFF2-40B4-BE49-F238E27FC236}">
                <a16:creationId xmlns:a16="http://schemas.microsoft.com/office/drawing/2014/main" id="{FFB12010-970F-47AE-9D89-C505AC22A7BE}"/>
              </a:ext>
            </a:extLst>
          </p:cNvPr>
          <p:cNvSpPr txBox="1"/>
          <p:nvPr/>
        </p:nvSpPr>
        <p:spPr>
          <a:xfrm>
            <a:off x="-481446" y="5915757"/>
            <a:ext cx="95552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83895" indent="-720090"/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zh-CN" sz="1200" dirty="0">
                <a:solidFill>
                  <a:srgbClr val="212328"/>
                </a:solidFill>
                <a:latin typeface="Times New Roman" panose="02020603050405020304" charset="0"/>
                <a:cs typeface="Times New Roman" panose="02020603050405020304" charset="0"/>
              </a:rPr>
              <a:t>L. Dai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B. Wang, M. Wang, X. Yang, J. Tan, S. Bi, S. Xu, F. Yang, Z. Chen, M. D. Renzo, C.-B. Chae, and L.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Hanzo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Reconfigurable intelligent surface-based wireless communication: Antenna design, prototyping and experimental results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IEEE Access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vol. 8, pp. 45913-45923, Mar. 2020</a:t>
            </a:r>
            <a:r>
              <a:rPr lang="en-US" altLang="zh-CN" sz="1200" dirty="0">
                <a:solidFill>
                  <a:srgbClr val="212328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1200" b="1" dirty="0">
                <a:solidFill>
                  <a:srgbClr val="212328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IEEE Access Best Multimedia Award 2020</a:t>
            </a:r>
            <a:r>
              <a:rPr lang="en-US" altLang="zh-CN" sz="1200" b="1" dirty="0">
                <a:solidFill>
                  <a:srgbClr val="212328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zh-CN" altLang="en-US" sz="1200" b="1" dirty="0">
              <a:solidFill>
                <a:srgbClr val="212328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1" name="下箭头 20">
            <a:extLst>
              <a:ext uri="{FF2B5EF4-FFF2-40B4-BE49-F238E27FC236}">
                <a16:creationId xmlns:a16="http://schemas.microsoft.com/office/drawing/2014/main" id="{93ED1C2B-1525-4401-B36C-E5512531912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86463" y="3615105"/>
            <a:ext cx="407763" cy="833602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5CADFF">
                  <a:shade val="30000"/>
                  <a:satMod val="115000"/>
                </a:srgbClr>
              </a:gs>
              <a:gs pos="50000">
                <a:srgbClr val="5CADFF">
                  <a:shade val="67500"/>
                  <a:satMod val="115000"/>
                </a:srgbClr>
              </a:gs>
              <a:gs pos="100000">
                <a:srgbClr val="5CAD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B5FCA93D-C8D2-4810-9D12-20F8B1CD9789}"/>
              </a:ext>
            </a:extLst>
          </p:cNvPr>
          <p:cNvSpPr txBox="1"/>
          <p:nvPr/>
        </p:nvSpPr>
        <p:spPr>
          <a:xfrm>
            <a:off x="5103198" y="3564263"/>
            <a:ext cx="333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RIS-aided commutations@</a:t>
            </a:r>
            <a:r>
              <a:rPr lang="en-US" altLang="zh-CN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2.3 GHz</a:t>
            </a:r>
            <a:endParaRPr lang="zh-CN" altLang="en-US" sz="16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36A915-3D2A-4B50-B761-FEF937322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75" y="3979534"/>
            <a:ext cx="2341981" cy="16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DE621D-AA74-425D-9A9F-EFE17307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56" y="2028741"/>
            <a:ext cx="2358000" cy="15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文本框 157">
            <a:extLst>
              <a:ext uri="{FF2B5EF4-FFF2-40B4-BE49-F238E27FC236}">
                <a16:creationId xmlns:a16="http://schemas.microsoft.com/office/drawing/2014/main" id="{44B9A9E3-176F-46BD-BEE0-D456F692F0AB}"/>
              </a:ext>
            </a:extLst>
          </p:cNvPr>
          <p:cNvSpPr txBox="1"/>
          <p:nvPr/>
        </p:nvSpPr>
        <p:spPr>
          <a:xfrm>
            <a:off x="5188635" y="5595615"/>
            <a:ext cx="333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RIS-aided commutations@</a:t>
            </a:r>
            <a:r>
              <a:rPr lang="en-US" altLang="zh-CN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28 GHz</a:t>
            </a:r>
            <a:endParaRPr lang="zh-CN" altLang="en-US" sz="16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3" grpId="0"/>
      <p:bldP spid="1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/>
          <p:cNvSpPr txBox="1"/>
          <p:nvPr/>
        </p:nvSpPr>
        <p:spPr>
          <a:xfrm>
            <a:off x="0" y="1116000"/>
            <a:ext cx="9144000" cy="4566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An example: passive beamforming for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capacity improvement 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</a:t>
            </a:r>
            <a:r>
              <a:rPr lang="en-US" altLang="zh-CN" sz="3200" kern="1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pplications of the existing </a:t>
            </a:r>
            <a:r>
              <a:rPr lang="en-US" altLang="zh-CN" sz="3200" kern="120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passive RIS</a:t>
            </a:r>
            <a:endParaRPr lang="zh-CN" altLang="en-US" sz="3200" kern="120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52AC8821-0746-419F-B1E3-FA5F2772D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32" y="1838620"/>
            <a:ext cx="7820064" cy="4423643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7DAAA2EF-B88C-472F-8627-B064A4EB1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6585">
            <a:off x="650264" y="3711772"/>
            <a:ext cx="1129154" cy="1129154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016D68E-564C-484F-96F6-3C7E3F7C5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866" y="3505746"/>
            <a:ext cx="863043" cy="863043"/>
          </a:xfrm>
          <a:prstGeom prst="rect">
            <a:avLst/>
          </a:prstGeom>
        </p:spPr>
      </p:pic>
      <p:graphicFrame>
        <p:nvGraphicFramePr>
          <p:cNvPr id="86" name="对象 85">
            <a:extLst>
              <a:ext uri="{FF2B5EF4-FFF2-40B4-BE49-F238E27FC236}">
                <a16:creationId xmlns:a16="http://schemas.microsoft.com/office/drawing/2014/main" id="{CFD89881-D4C5-49F3-A622-3B1398076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743761"/>
              </p:ext>
            </p:extLst>
          </p:nvPr>
        </p:nvGraphicFramePr>
        <p:xfrm>
          <a:off x="6315368" y="3341119"/>
          <a:ext cx="1099879" cy="1419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Visio" r:id="rId7" imgW="1334520" imgH="2635920" progId="Visio.Drawing.11">
                  <p:embed/>
                </p:oleObj>
              </mc:Choice>
              <mc:Fallback>
                <p:oleObj name="Visio" r:id="rId7" imgW="1334520" imgH="2635920" progId="Visio.Drawing.11">
                  <p:embed/>
                  <p:pic>
                    <p:nvPicPr>
                      <p:cNvPr id="86" name="对象 85">
                        <a:extLst>
                          <a:ext uri="{FF2B5EF4-FFF2-40B4-BE49-F238E27FC236}">
                            <a16:creationId xmlns:a16="http://schemas.microsoft.com/office/drawing/2014/main" id="{CFD89881-D4C5-49F3-A622-3B1398076A0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368" y="3341119"/>
                        <a:ext cx="1099879" cy="1419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椭圆 86">
            <a:extLst>
              <a:ext uri="{FF2B5EF4-FFF2-40B4-BE49-F238E27FC236}">
                <a16:creationId xmlns:a16="http://schemas.microsoft.com/office/drawing/2014/main" id="{64465AC7-F1E5-4590-8849-52052E820C75}"/>
              </a:ext>
            </a:extLst>
          </p:cNvPr>
          <p:cNvSpPr/>
          <p:nvPr/>
        </p:nvSpPr>
        <p:spPr bwMode="auto">
          <a:xfrm rot="20395567">
            <a:off x="6480088" y="3528262"/>
            <a:ext cx="224650" cy="72276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ACAC7263-1804-4724-B3B5-8D1BC7317FB3}"/>
              </a:ext>
            </a:extLst>
          </p:cNvPr>
          <p:cNvGrpSpPr/>
          <p:nvPr/>
        </p:nvGrpSpPr>
        <p:grpSpPr>
          <a:xfrm>
            <a:off x="4097359" y="3417290"/>
            <a:ext cx="383711" cy="307683"/>
            <a:chOff x="4134873" y="3135936"/>
            <a:chExt cx="383711" cy="307683"/>
          </a:xfrm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0023A6FF-AF59-4F72-9D66-02F1B83F0091}"/>
                </a:ext>
              </a:extLst>
            </p:cNvPr>
            <p:cNvSpPr/>
            <p:nvPr/>
          </p:nvSpPr>
          <p:spPr bwMode="auto">
            <a:xfrm rot="15884949">
              <a:off x="4195453" y="3213032"/>
              <a:ext cx="224650" cy="7227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3418AE20-D359-4050-8605-9AD2FD4DF805}"/>
                </a:ext>
              </a:extLst>
            </p:cNvPr>
            <p:cNvSpPr/>
            <p:nvPr/>
          </p:nvSpPr>
          <p:spPr bwMode="auto">
            <a:xfrm rot="9452707">
              <a:off x="4293934" y="3282221"/>
              <a:ext cx="224650" cy="7227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D612D5FF-0412-461D-A586-7AA1BDFC6777}"/>
                </a:ext>
              </a:extLst>
            </p:cNvPr>
            <p:cNvSpPr/>
            <p:nvPr/>
          </p:nvSpPr>
          <p:spPr bwMode="auto">
            <a:xfrm rot="3772128">
              <a:off x="4159429" y="3190607"/>
              <a:ext cx="197962" cy="8862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7CE7651C-B4E8-442D-8D37-E39CAF3FDBE3}"/>
                </a:ext>
              </a:extLst>
            </p:cNvPr>
            <p:cNvSpPr/>
            <p:nvPr/>
          </p:nvSpPr>
          <p:spPr bwMode="auto">
            <a:xfrm rot="20489383">
              <a:off x="4134873" y="3309959"/>
              <a:ext cx="197962" cy="8862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1A964585-C5E0-4D8D-8581-B6BD39125528}"/>
                </a:ext>
              </a:extLst>
            </p:cNvPr>
            <p:cNvSpPr/>
            <p:nvPr/>
          </p:nvSpPr>
          <p:spPr bwMode="auto">
            <a:xfrm rot="2044955">
              <a:off x="4284487" y="3335570"/>
              <a:ext cx="197962" cy="88620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C9F48111-E0FA-44C5-A890-10F9FC44DCBD}"/>
                </a:ext>
              </a:extLst>
            </p:cNvPr>
            <p:cNvSpPr/>
            <p:nvPr/>
          </p:nvSpPr>
          <p:spPr bwMode="auto">
            <a:xfrm rot="5400000">
              <a:off x="4232018" y="3333856"/>
              <a:ext cx="141052" cy="78474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95" name="椭圆 94">
            <a:extLst>
              <a:ext uri="{FF2B5EF4-FFF2-40B4-BE49-F238E27FC236}">
                <a16:creationId xmlns:a16="http://schemas.microsoft.com/office/drawing/2014/main" id="{192F413B-5158-432C-82A9-BC720EE47793}"/>
              </a:ext>
            </a:extLst>
          </p:cNvPr>
          <p:cNvSpPr/>
          <p:nvPr/>
        </p:nvSpPr>
        <p:spPr bwMode="auto">
          <a:xfrm rot="18440652">
            <a:off x="6531544" y="3574732"/>
            <a:ext cx="224650" cy="72276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91B1F7DF-8798-4812-ADD6-486DBB5B2980}"/>
              </a:ext>
            </a:extLst>
          </p:cNvPr>
          <p:cNvSpPr/>
          <p:nvPr/>
        </p:nvSpPr>
        <p:spPr bwMode="auto">
          <a:xfrm rot="20051602">
            <a:off x="6431076" y="2566535"/>
            <a:ext cx="1724138" cy="103363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2BA9A347-BB2B-48D0-9E9C-B7B4119D32F6}"/>
              </a:ext>
            </a:extLst>
          </p:cNvPr>
          <p:cNvSpPr/>
          <p:nvPr/>
        </p:nvSpPr>
        <p:spPr bwMode="auto">
          <a:xfrm rot="8934587">
            <a:off x="3656610" y="4304224"/>
            <a:ext cx="3244538" cy="209191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E14A89CB-AD92-4716-8360-ACE8AD94B9EF}"/>
              </a:ext>
            </a:extLst>
          </p:cNvPr>
          <p:cNvSpPr/>
          <p:nvPr/>
        </p:nvSpPr>
        <p:spPr bwMode="auto">
          <a:xfrm rot="21062024">
            <a:off x="6446517" y="3510172"/>
            <a:ext cx="224650" cy="72276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223BB82D-2132-4176-8622-7E853B246A29}"/>
              </a:ext>
            </a:extLst>
          </p:cNvPr>
          <p:cNvSpPr/>
          <p:nvPr/>
        </p:nvSpPr>
        <p:spPr bwMode="auto">
          <a:xfrm rot="912134">
            <a:off x="6475491" y="3455237"/>
            <a:ext cx="224650" cy="72276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DEA9220E-AD84-445B-A622-9AD51DDD133E}"/>
              </a:ext>
            </a:extLst>
          </p:cNvPr>
          <p:cNvSpPr txBox="1"/>
          <p:nvPr/>
        </p:nvSpPr>
        <p:spPr>
          <a:xfrm>
            <a:off x="6430750" y="4616904"/>
            <a:ext cx="2095489" cy="2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FFFF"/>
                </a:solidFill>
              </a:rPr>
              <a:t>Transmitter</a:t>
            </a:r>
            <a:endParaRPr lang="zh-CN" altLang="en-US" sz="1100" b="1" dirty="0">
              <a:solidFill>
                <a:srgbClr val="FFFFFF"/>
              </a:solidFill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163618A-3D16-4688-ACF3-B48F8F6FE5B7}"/>
              </a:ext>
            </a:extLst>
          </p:cNvPr>
          <p:cNvSpPr txBox="1"/>
          <p:nvPr/>
        </p:nvSpPr>
        <p:spPr>
          <a:xfrm>
            <a:off x="7520186" y="2520504"/>
            <a:ext cx="890579" cy="24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FFFFFF"/>
                </a:solidFill>
              </a:rPr>
              <a:t>Transmitter</a:t>
            </a:r>
            <a:endParaRPr lang="zh-CN" altLang="en-US" sz="1000" b="1" dirty="0">
              <a:solidFill>
                <a:srgbClr val="FFFFFF"/>
              </a:solidFill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6159DC52-25BD-42A8-A2C0-5C5EEF689412}"/>
              </a:ext>
            </a:extLst>
          </p:cNvPr>
          <p:cNvSpPr txBox="1"/>
          <p:nvPr/>
        </p:nvSpPr>
        <p:spPr>
          <a:xfrm>
            <a:off x="2995900" y="3736433"/>
            <a:ext cx="642473" cy="24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User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8065CF8-43DC-469E-BB25-E0F5753EA512}"/>
              </a:ext>
            </a:extLst>
          </p:cNvPr>
          <p:cNvSpPr txBox="1"/>
          <p:nvPr/>
        </p:nvSpPr>
        <p:spPr>
          <a:xfrm rot="20756698">
            <a:off x="5662513" y="2002732"/>
            <a:ext cx="994129" cy="2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RIS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B3B3CFF8-B33B-42E2-A8AB-F269B90B72F5}"/>
              </a:ext>
            </a:extLst>
          </p:cNvPr>
          <p:cNvGrpSpPr/>
          <p:nvPr/>
        </p:nvGrpSpPr>
        <p:grpSpPr>
          <a:xfrm>
            <a:off x="6355490" y="2861410"/>
            <a:ext cx="284197" cy="268177"/>
            <a:chOff x="6393004" y="2580056"/>
            <a:chExt cx="284197" cy="268177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F64E30BC-7FFD-4E6A-A4CF-E204A956646E}"/>
                </a:ext>
              </a:extLst>
            </p:cNvPr>
            <p:cNvSpPr/>
            <p:nvPr/>
          </p:nvSpPr>
          <p:spPr bwMode="auto">
            <a:xfrm rot="11532878" flipV="1">
              <a:off x="6526681" y="2732675"/>
              <a:ext cx="150520" cy="484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92342DF5-022E-4A54-8A37-53BCEAE10A7F}"/>
                </a:ext>
              </a:extLst>
            </p:cNvPr>
            <p:cNvSpPr/>
            <p:nvPr/>
          </p:nvSpPr>
          <p:spPr bwMode="auto">
            <a:xfrm rot="13193197" flipH="1">
              <a:off x="6393004" y="2649908"/>
              <a:ext cx="150520" cy="4842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CD868887-1BD2-4021-B7F4-09BC2C06377B}"/>
                </a:ext>
              </a:extLst>
            </p:cNvPr>
            <p:cNvSpPr/>
            <p:nvPr/>
          </p:nvSpPr>
          <p:spPr bwMode="auto">
            <a:xfrm rot="8721715" flipV="1">
              <a:off x="6399394" y="2738903"/>
              <a:ext cx="150520" cy="4842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3B8620FE-05C5-4A37-967F-6144C54DDCB2}"/>
                </a:ext>
              </a:extLst>
            </p:cNvPr>
            <p:cNvSpPr/>
            <p:nvPr/>
          </p:nvSpPr>
          <p:spPr bwMode="auto">
            <a:xfrm rot="7299793" flipV="1">
              <a:off x="6494843" y="2633518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06DF74B5-F145-49FB-9FCC-53E9917BE325}"/>
                </a:ext>
              </a:extLst>
            </p:cNvPr>
            <p:cNvSpPr/>
            <p:nvPr/>
          </p:nvSpPr>
          <p:spPr bwMode="auto">
            <a:xfrm rot="5161753" flipV="1">
              <a:off x="6442848" y="2623481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BB871963-2CD7-4578-A517-E4878E7B0047}"/>
                </a:ext>
              </a:extLst>
            </p:cNvPr>
            <p:cNvSpPr/>
            <p:nvPr/>
          </p:nvSpPr>
          <p:spPr bwMode="auto">
            <a:xfrm rot="5161753" flipV="1">
              <a:off x="6477929" y="2760130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graphicFrame>
        <p:nvGraphicFramePr>
          <p:cNvPr id="111" name="对象 110">
            <a:extLst>
              <a:ext uri="{FF2B5EF4-FFF2-40B4-BE49-F238E27FC236}">
                <a16:creationId xmlns:a16="http://schemas.microsoft.com/office/drawing/2014/main" id="{E15F4C9D-849F-4033-B86D-1D7F5874A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133104"/>
              </p:ext>
            </p:extLst>
          </p:nvPr>
        </p:nvGraphicFramePr>
        <p:xfrm>
          <a:off x="7957734" y="2177597"/>
          <a:ext cx="328020" cy="467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Visio" r:id="rId9" imgW="1334520" imgH="2635920" progId="Visio.Drawing.11">
                  <p:embed/>
                </p:oleObj>
              </mc:Choice>
              <mc:Fallback>
                <p:oleObj name="Visio" r:id="rId9" imgW="1334520" imgH="2635920" progId="Visio.Drawing.11">
                  <p:embed/>
                  <p:pic>
                    <p:nvPicPr>
                      <p:cNvPr id="111" name="对象 110">
                        <a:extLst>
                          <a:ext uri="{FF2B5EF4-FFF2-40B4-BE49-F238E27FC236}">
                            <a16:creationId xmlns:a16="http://schemas.microsoft.com/office/drawing/2014/main" id="{E15F4C9D-849F-4033-B86D-1D7F5874AD5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734" y="2177597"/>
                        <a:ext cx="328020" cy="467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椭圆 111">
            <a:extLst>
              <a:ext uri="{FF2B5EF4-FFF2-40B4-BE49-F238E27FC236}">
                <a16:creationId xmlns:a16="http://schemas.microsoft.com/office/drawing/2014/main" id="{6D5B6614-EBEF-450B-8C6D-A94E74D4D034}"/>
              </a:ext>
            </a:extLst>
          </p:cNvPr>
          <p:cNvSpPr/>
          <p:nvPr/>
        </p:nvSpPr>
        <p:spPr bwMode="auto">
          <a:xfrm rot="6489917">
            <a:off x="8006230" y="2259510"/>
            <a:ext cx="96970" cy="44677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217596D4-A17C-4214-8C51-ABB1D3C74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3471" y="2797986"/>
            <a:ext cx="1103142" cy="970765"/>
          </a:xfrm>
          <a:prstGeom prst="rect">
            <a:avLst/>
          </a:prstGeom>
        </p:spPr>
      </p:pic>
      <p:sp>
        <p:nvSpPr>
          <p:cNvPr id="114" name="椭圆 113">
            <a:extLst>
              <a:ext uri="{FF2B5EF4-FFF2-40B4-BE49-F238E27FC236}">
                <a16:creationId xmlns:a16="http://schemas.microsoft.com/office/drawing/2014/main" id="{F9760E6D-E51C-4081-A438-4FACCB5E37B1}"/>
              </a:ext>
            </a:extLst>
          </p:cNvPr>
          <p:cNvSpPr/>
          <p:nvPr/>
        </p:nvSpPr>
        <p:spPr bwMode="auto">
          <a:xfrm rot="11033416">
            <a:off x="2542572" y="3275599"/>
            <a:ext cx="4127783" cy="165418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FF1BFEC0-B639-4218-B16B-624340D56D43}"/>
              </a:ext>
            </a:extLst>
          </p:cNvPr>
          <p:cNvSpPr/>
          <p:nvPr/>
        </p:nvSpPr>
        <p:spPr bwMode="auto">
          <a:xfrm rot="13170421">
            <a:off x="2421459" y="3369419"/>
            <a:ext cx="578563" cy="143114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F447CFCA-3455-4B5B-B7AD-9B2D2ED020E3}"/>
              </a:ext>
            </a:extLst>
          </p:cNvPr>
          <p:cNvSpPr/>
          <p:nvPr/>
        </p:nvSpPr>
        <p:spPr bwMode="auto">
          <a:xfrm rot="11408627">
            <a:off x="2589502" y="3385685"/>
            <a:ext cx="1689668" cy="114375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F4EA723C-899E-4B81-88BA-24A13C581726}"/>
              </a:ext>
            </a:extLst>
          </p:cNvPr>
          <p:cNvSpPr/>
          <p:nvPr/>
        </p:nvSpPr>
        <p:spPr bwMode="auto">
          <a:xfrm rot="14430733">
            <a:off x="1866491" y="4127002"/>
            <a:ext cx="2315746" cy="205232"/>
          </a:xfrm>
          <a:prstGeom prst="ellipse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987FB873-667B-4B68-8155-CDE70E66E413}"/>
              </a:ext>
            </a:extLst>
          </p:cNvPr>
          <p:cNvGrpSpPr/>
          <p:nvPr/>
        </p:nvGrpSpPr>
        <p:grpSpPr>
          <a:xfrm>
            <a:off x="2310382" y="3082355"/>
            <a:ext cx="441392" cy="410849"/>
            <a:chOff x="2402248" y="2799305"/>
            <a:chExt cx="441392" cy="410849"/>
          </a:xfrm>
        </p:grpSpPr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E4F7B82B-CE30-4C71-AFBD-B1297169C0AD}"/>
                </a:ext>
              </a:extLst>
            </p:cNvPr>
            <p:cNvSpPr/>
            <p:nvPr/>
          </p:nvSpPr>
          <p:spPr bwMode="auto">
            <a:xfrm rot="8860572">
              <a:off x="2571698" y="2900362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43ACF638-431E-49F4-8A3D-664096484D9C}"/>
                </a:ext>
              </a:extLst>
            </p:cNvPr>
            <p:cNvSpPr/>
            <p:nvPr/>
          </p:nvSpPr>
          <p:spPr bwMode="auto">
            <a:xfrm rot="3452442">
              <a:off x="2424693" y="2879598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DB1E3B4B-DFD8-4AFC-9EDD-505DDFC94C0D}"/>
                </a:ext>
              </a:extLst>
            </p:cNvPr>
            <p:cNvSpPr/>
            <p:nvPr/>
          </p:nvSpPr>
          <p:spPr bwMode="auto">
            <a:xfrm rot="7539005">
              <a:off x="2419201" y="3058181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84DC2DC1-6FF3-48F6-9758-6D0093B7B2B0}"/>
                </a:ext>
              </a:extLst>
            </p:cNvPr>
            <p:cNvSpPr/>
            <p:nvPr/>
          </p:nvSpPr>
          <p:spPr bwMode="auto">
            <a:xfrm rot="10980493">
              <a:off x="2402248" y="2964660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6B96384C-9511-405D-96FD-8F93531DAA30}"/>
                </a:ext>
              </a:extLst>
            </p:cNvPr>
            <p:cNvSpPr/>
            <p:nvPr/>
          </p:nvSpPr>
          <p:spPr bwMode="auto">
            <a:xfrm rot="11281249">
              <a:off x="2611374" y="2970979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6346789D-4555-47C5-8029-A50327FEF286}"/>
                </a:ext>
              </a:extLst>
            </p:cNvPr>
            <p:cNvSpPr/>
            <p:nvPr/>
          </p:nvSpPr>
          <p:spPr bwMode="auto">
            <a:xfrm rot="6523920">
              <a:off x="2513969" y="2883040"/>
              <a:ext cx="232266" cy="71680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125" name="图片 124">
            <a:extLst>
              <a:ext uri="{FF2B5EF4-FFF2-40B4-BE49-F238E27FC236}">
                <a16:creationId xmlns:a16="http://schemas.microsoft.com/office/drawing/2014/main" id="{548BC672-7E18-4DC3-9737-1EB49DF41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6585">
            <a:off x="1833813" y="3415616"/>
            <a:ext cx="891004" cy="891004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id="{BC6103FE-811D-4247-9195-B032610B70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6299" y="2174118"/>
            <a:ext cx="624431" cy="496907"/>
          </a:xfrm>
          <a:prstGeom prst="rect">
            <a:avLst/>
          </a:prstGeom>
        </p:spPr>
      </p:pic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34779F2D-2C86-4FA8-A4C6-A9961D02E8F0}"/>
              </a:ext>
            </a:extLst>
          </p:cNvPr>
          <p:cNvGrpSpPr/>
          <p:nvPr/>
        </p:nvGrpSpPr>
        <p:grpSpPr>
          <a:xfrm>
            <a:off x="5907865" y="2197707"/>
            <a:ext cx="2179982" cy="193680"/>
            <a:chOff x="5945379" y="1916353"/>
            <a:chExt cx="2179982" cy="193680"/>
          </a:xfrm>
        </p:grpSpPr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121BF06-AFCA-46CB-B366-070C333761FD}"/>
                </a:ext>
              </a:extLst>
            </p:cNvPr>
            <p:cNvSpPr/>
            <p:nvPr/>
          </p:nvSpPr>
          <p:spPr bwMode="auto">
            <a:xfrm rot="480391">
              <a:off x="8005292" y="1916353"/>
              <a:ext cx="120069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BB6C1BB8-6C8D-4D01-907D-B48B94D04270}"/>
                </a:ext>
              </a:extLst>
            </p:cNvPr>
            <p:cNvSpPr/>
            <p:nvPr/>
          </p:nvSpPr>
          <p:spPr bwMode="auto">
            <a:xfrm rot="21299794">
              <a:off x="5945379" y="2023098"/>
              <a:ext cx="2163917" cy="8693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30" name="椭圆 129">
            <a:extLst>
              <a:ext uri="{FF2B5EF4-FFF2-40B4-BE49-F238E27FC236}">
                <a16:creationId xmlns:a16="http://schemas.microsoft.com/office/drawing/2014/main" id="{F59A80C4-4B40-48C7-9B29-C6481A4BC641}"/>
              </a:ext>
            </a:extLst>
          </p:cNvPr>
          <p:cNvSpPr/>
          <p:nvPr/>
        </p:nvSpPr>
        <p:spPr bwMode="auto">
          <a:xfrm rot="2694527">
            <a:off x="5797489" y="2674296"/>
            <a:ext cx="796402" cy="87021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22D21E03-F84D-48A9-944D-213908833E06}"/>
              </a:ext>
            </a:extLst>
          </p:cNvPr>
          <p:cNvSpPr/>
          <p:nvPr/>
        </p:nvSpPr>
        <p:spPr bwMode="auto">
          <a:xfrm rot="5161753" flipV="1">
            <a:off x="5857310" y="2478903"/>
            <a:ext cx="131528" cy="44677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90090E63-1AA3-46D6-993E-B3553472AEBC}"/>
              </a:ext>
            </a:extLst>
          </p:cNvPr>
          <p:cNvGrpSpPr/>
          <p:nvPr/>
        </p:nvGrpSpPr>
        <p:grpSpPr>
          <a:xfrm>
            <a:off x="5788504" y="2306701"/>
            <a:ext cx="278631" cy="246086"/>
            <a:chOff x="5826018" y="2025347"/>
            <a:chExt cx="278631" cy="246086"/>
          </a:xfrm>
        </p:grpSpPr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1FEB8FDD-EC91-400C-B4C7-402D4BA13AE3}"/>
                </a:ext>
              </a:extLst>
            </p:cNvPr>
            <p:cNvSpPr/>
            <p:nvPr/>
          </p:nvSpPr>
          <p:spPr bwMode="auto">
            <a:xfrm rot="11532878" flipV="1">
              <a:off x="5954129" y="2152419"/>
              <a:ext cx="150520" cy="484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48AD30BE-B4B8-4BC4-9908-135D62A9BF67}"/>
                </a:ext>
              </a:extLst>
            </p:cNvPr>
            <p:cNvSpPr/>
            <p:nvPr/>
          </p:nvSpPr>
          <p:spPr bwMode="auto">
            <a:xfrm rot="7299793" flipV="1">
              <a:off x="5939142" y="2081234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3912E568-8567-4403-949A-E1D64873621A}"/>
                </a:ext>
              </a:extLst>
            </p:cNvPr>
            <p:cNvSpPr/>
            <p:nvPr/>
          </p:nvSpPr>
          <p:spPr bwMode="auto">
            <a:xfrm rot="11532878" flipV="1">
              <a:off x="5826018" y="2125874"/>
              <a:ext cx="150520" cy="484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555B6F4F-2EE2-4435-8E80-CA025AECFA0F}"/>
                </a:ext>
              </a:extLst>
            </p:cNvPr>
            <p:cNvSpPr/>
            <p:nvPr/>
          </p:nvSpPr>
          <p:spPr bwMode="auto">
            <a:xfrm rot="5161753" flipV="1">
              <a:off x="5881259" y="2068772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452ADC74-13A7-4773-A82A-299C4EACFCEC}"/>
                </a:ext>
              </a:extLst>
            </p:cNvPr>
            <p:cNvSpPr/>
            <p:nvPr/>
          </p:nvSpPr>
          <p:spPr bwMode="auto">
            <a:xfrm rot="7299793" flipV="1">
              <a:off x="5858339" y="2183330"/>
              <a:ext cx="131528" cy="44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20E36615-7462-4FCB-80B8-545A48C5496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1892" y="2503788"/>
            <a:ext cx="946164" cy="801296"/>
          </a:xfrm>
          <a:prstGeom prst="rect">
            <a:avLst/>
          </a:prstGeom>
        </p:spPr>
      </p:pic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1E0837D7-71CB-4325-A59E-71255ABF7710}"/>
              </a:ext>
            </a:extLst>
          </p:cNvPr>
          <p:cNvGrpSpPr/>
          <p:nvPr/>
        </p:nvGrpSpPr>
        <p:grpSpPr>
          <a:xfrm>
            <a:off x="4674598" y="3143151"/>
            <a:ext cx="2084415" cy="405765"/>
            <a:chOff x="4712112" y="2861797"/>
            <a:chExt cx="2084415" cy="405765"/>
          </a:xfrm>
        </p:grpSpPr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AA90FD45-C9B3-44B5-8E95-E76C5B6C9963}"/>
                </a:ext>
              </a:extLst>
            </p:cNvPr>
            <p:cNvSpPr/>
            <p:nvPr/>
          </p:nvSpPr>
          <p:spPr bwMode="auto">
            <a:xfrm rot="15289738">
              <a:off x="6602212" y="3119099"/>
              <a:ext cx="224650" cy="7227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B6481CC9-FF71-46A3-8F2B-D3CF62731EEF}"/>
                </a:ext>
              </a:extLst>
            </p:cNvPr>
            <p:cNvSpPr/>
            <p:nvPr/>
          </p:nvSpPr>
          <p:spPr bwMode="auto">
            <a:xfrm rot="13321779">
              <a:off x="6558859" y="3121881"/>
              <a:ext cx="224650" cy="7227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08737ACC-ED1E-46E3-AADA-6408F2F696E6}"/>
                </a:ext>
              </a:extLst>
            </p:cNvPr>
            <p:cNvSpPr/>
            <p:nvPr/>
          </p:nvSpPr>
          <p:spPr bwMode="auto">
            <a:xfrm rot="964600">
              <a:off x="4712112" y="2861797"/>
              <a:ext cx="2084415" cy="12652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43" name="椭圆 142">
            <a:extLst>
              <a:ext uri="{FF2B5EF4-FFF2-40B4-BE49-F238E27FC236}">
                <a16:creationId xmlns:a16="http://schemas.microsoft.com/office/drawing/2014/main" id="{CFA58619-3828-42B5-86E3-ABCB232BD6C6}"/>
              </a:ext>
            </a:extLst>
          </p:cNvPr>
          <p:cNvSpPr/>
          <p:nvPr/>
        </p:nvSpPr>
        <p:spPr bwMode="auto">
          <a:xfrm rot="18156087">
            <a:off x="4077727" y="3194281"/>
            <a:ext cx="868987" cy="124745"/>
          </a:xfrm>
          <a:prstGeom prst="ellips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2F63785E-C0E1-41ED-AAD0-7CC84B97753E}"/>
              </a:ext>
            </a:extLst>
          </p:cNvPr>
          <p:cNvSpPr/>
          <p:nvPr/>
        </p:nvSpPr>
        <p:spPr bwMode="auto">
          <a:xfrm rot="207077">
            <a:off x="4715624" y="2900152"/>
            <a:ext cx="1823611" cy="102248"/>
          </a:xfrm>
          <a:prstGeom prst="ellips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C834A157-9F3A-4827-831E-DDAB879F2933}"/>
              </a:ext>
            </a:extLst>
          </p:cNvPr>
          <p:cNvGrpSpPr/>
          <p:nvPr/>
        </p:nvGrpSpPr>
        <p:grpSpPr>
          <a:xfrm>
            <a:off x="4473522" y="2670405"/>
            <a:ext cx="432742" cy="482310"/>
            <a:chOff x="5298787" y="2166908"/>
            <a:chExt cx="442838" cy="493562"/>
          </a:xfrm>
        </p:grpSpPr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F059E088-81D2-4C4D-8698-B497AD4E141A}"/>
                </a:ext>
              </a:extLst>
            </p:cNvPr>
            <p:cNvSpPr/>
            <p:nvPr/>
          </p:nvSpPr>
          <p:spPr bwMode="auto">
            <a:xfrm rot="15289738">
              <a:off x="5504200" y="2508544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ECA9568F-D6A7-472D-8377-F5F2ED6F38F4}"/>
                </a:ext>
              </a:extLst>
            </p:cNvPr>
            <p:cNvSpPr/>
            <p:nvPr/>
          </p:nvSpPr>
          <p:spPr bwMode="auto">
            <a:xfrm rot="8136427">
              <a:off x="5511734" y="2299146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0366CAE5-043A-417A-9E9B-2CD8F6EF88E9}"/>
                </a:ext>
              </a:extLst>
            </p:cNvPr>
            <p:cNvSpPr/>
            <p:nvPr/>
          </p:nvSpPr>
          <p:spPr bwMode="auto">
            <a:xfrm rot="10322197" flipV="1">
              <a:off x="5298787" y="2383245"/>
              <a:ext cx="229891" cy="6074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CE7C9FB1-27F2-4343-89A8-3019CB740748}"/>
                </a:ext>
              </a:extLst>
            </p:cNvPr>
            <p:cNvSpPr/>
            <p:nvPr/>
          </p:nvSpPr>
          <p:spPr bwMode="auto">
            <a:xfrm rot="14418877">
              <a:off x="5358517" y="2285093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998A3D1D-A867-4045-B555-4CF3B1485E15}"/>
                </a:ext>
              </a:extLst>
            </p:cNvPr>
            <p:cNvSpPr/>
            <p:nvPr/>
          </p:nvSpPr>
          <p:spPr bwMode="auto">
            <a:xfrm rot="394321">
              <a:off x="5302701" y="2314811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ACFB372C-29CF-44F6-A6DB-848745D43026}"/>
                </a:ext>
              </a:extLst>
            </p:cNvPr>
            <p:cNvSpPr/>
            <p:nvPr/>
          </p:nvSpPr>
          <p:spPr bwMode="auto">
            <a:xfrm rot="16934747">
              <a:off x="5438448" y="2244873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E1428D5D-A6AB-40D9-B4C5-E4DA93B7B4CD}"/>
                </a:ext>
              </a:extLst>
            </p:cNvPr>
            <p:cNvSpPr/>
            <p:nvPr/>
          </p:nvSpPr>
          <p:spPr bwMode="auto">
            <a:xfrm rot="20004482">
              <a:off x="5339146" y="2448086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94281BB5-CC5D-4BB4-8618-6C61A421AB80}"/>
                </a:ext>
              </a:extLst>
            </p:cNvPr>
            <p:cNvSpPr/>
            <p:nvPr/>
          </p:nvSpPr>
          <p:spPr bwMode="auto">
            <a:xfrm rot="16693941">
              <a:off x="5421912" y="2490875"/>
              <a:ext cx="229891" cy="73962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154" name="图片 153">
            <a:extLst>
              <a:ext uri="{FF2B5EF4-FFF2-40B4-BE49-F238E27FC236}">
                <a16:creationId xmlns:a16="http://schemas.microsoft.com/office/drawing/2014/main" id="{F21F2A34-78AE-44A5-BC60-69294EEC8F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5251">
            <a:off x="3089396" y="2014072"/>
            <a:ext cx="420395" cy="369947"/>
          </a:xfrm>
          <a:prstGeom prst="rect">
            <a:avLst/>
          </a:prstGeom>
        </p:spPr>
      </p:pic>
      <p:sp>
        <p:nvSpPr>
          <p:cNvPr id="155" name="文本框 154">
            <a:extLst>
              <a:ext uri="{FF2B5EF4-FFF2-40B4-BE49-F238E27FC236}">
                <a16:creationId xmlns:a16="http://schemas.microsoft.com/office/drawing/2014/main" id="{4B90C32F-FCA6-44CB-BE54-D80E7D62B342}"/>
              </a:ext>
            </a:extLst>
          </p:cNvPr>
          <p:cNvSpPr txBox="1"/>
          <p:nvPr/>
        </p:nvSpPr>
        <p:spPr>
          <a:xfrm>
            <a:off x="3576572" y="5819106"/>
            <a:ext cx="642473" cy="24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User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9E00ADBA-AABD-4E3F-81C8-EE052FF3B310}"/>
              </a:ext>
            </a:extLst>
          </p:cNvPr>
          <p:cNvSpPr txBox="1"/>
          <p:nvPr/>
        </p:nvSpPr>
        <p:spPr>
          <a:xfrm>
            <a:off x="3755981" y="4038867"/>
            <a:ext cx="642473" cy="24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User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5946CD4-5066-485E-8B92-8F8F585D550E}"/>
              </a:ext>
            </a:extLst>
          </p:cNvPr>
          <p:cNvSpPr txBox="1"/>
          <p:nvPr/>
        </p:nvSpPr>
        <p:spPr>
          <a:xfrm>
            <a:off x="6745417" y="2942659"/>
            <a:ext cx="642473" cy="24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User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2D7E0198-8CE1-45CF-B43F-5C3744255ECC}"/>
              </a:ext>
            </a:extLst>
          </p:cNvPr>
          <p:cNvSpPr txBox="1"/>
          <p:nvPr/>
        </p:nvSpPr>
        <p:spPr>
          <a:xfrm rot="20756698">
            <a:off x="4435985" y="2359197"/>
            <a:ext cx="994129" cy="2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RIS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BF250FA6-F1DF-496F-9B58-46AEC68C356F}"/>
              </a:ext>
            </a:extLst>
          </p:cNvPr>
          <p:cNvSpPr txBox="1"/>
          <p:nvPr/>
        </p:nvSpPr>
        <p:spPr>
          <a:xfrm rot="20756698">
            <a:off x="2142313" y="2665708"/>
            <a:ext cx="994129" cy="2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FFFFFF"/>
                </a:solidFill>
              </a:rPr>
              <a:t>RIS</a:t>
            </a:r>
            <a:endParaRPr lang="zh-CN" altLang="en-US" sz="1050" b="1" dirty="0">
              <a:solidFill>
                <a:srgbClr val="FFFFFF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70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14" grpId="0" animBg="1"/>
      <p:bldP spid="115" grpId="0" animBg="1"/>
      <p:bldP spid="116" grpId="0" animBg="1"/>
      <p:bldP spid="117" grpId="0" animBg="1"/>
      <p:bldP spid="130" grpId="0" animBg="1"/>
      <p:bldP spid="143" grpId="0" animBg="1"/>
      <p:bldP spid="144" grpId="0" animBg="1"/>
      <p:bldP spid="158" grpId="0"/>
      <p:bldP spid="1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C5A46C4D-8763-4C73-B6F4-7FF63656F4C6}"/>
              </a:ext>
            </a:extLst>
          </p:cNvPr>
          <p:cNvSpPr/>
          <p:nvPr/>
        </p:nvSpPr>
        <p:spPr bwMode="auto">
          <a:xfrm>
            <a:off x="1317729" y="4729648"/>
            <a:ext cx="6176680" cy="77595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0" y="1115999"/>
            <a:ext cx="9144000" cy="54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The RIS-aided reflection link suffers large-scale fading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twice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200" kern="1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Fundamental limit</a:t>
            </a:r>
            <a:r>
              <a:rPr lang="en-US" altLang="zh-CN" sz="3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“Multiplicative fading” effect</a:t>
            </a:r>
            <a:endParaRPr lang="zh-CN" altLang="en-US" sz="3200" kern="120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2B7559C8-4ED5-4573-BCA5-1C71766518B5}"/>
              </a:ext>
            </a:extLst>
          </p:cNvPr>
          <p:cNvSpPr/>
          <p:nvPr/>
        </p:nvSpPr>
        <p:spPr>
          <a:xfrm>
            <a:off x="152441" y="5956078"/>
            <a:ext cx="8686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Tang, M. Chen, X. Chen, J. Dai, Y. Han, M. Di Renzo, Y. Zeng, S.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Q. Cheng, and T. J. Cui, “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Wireless communications with reconfigurable intelligent surface: Path loss modeling and experimental measurement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n-US" altLang="zh-CN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Wireless </a:t>
            </a:r>
            <a:r>
              <a:rPr lang="en-US" altLang="zh-CN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vol. 20, no. 1, pp. 421-439, Jan. 2021.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26F80031-35E6-49DC-B7F8-F50EEB075B44}"/>
              </a:ext>
            </a:extLst>
          </p:cNvPr>
          <p:cNvSpPr txBox="1"/>
          <p:nvPr/>
        </p:nvSpPr>
        <p:spPr>
          <a:xfrm>
            <a:off x="1572601" y="1565168"/>
            <a:ext cx="172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RIS</a:t>
            </a:r>
            <a:endParaRPr lang="zh-CN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7C16ED7F-E546-49C2-8206-A027976109D4}"/>
              </a:ext>
            </a:extLst>
          </p:cNvPr>
          <p:cNvGrpSpPr/>
          <p:nvPr/>
        </p:nvGrpSpPr>
        <p:grpSpPr>
          <a:xfrm>
            <a:off x="1802772" y="1915475"/>
            <a:ext cx="725603" cy="748265"/>
            <a:chOff x="4979612" y="1653443"/>
            <a:chExt cx="725603" cy="748265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F6638A36-48B5-4C21-B1F5-B66A477FA3B2}"/>
                </a:ext>
              </a:extLst>
            </p:cNvPr>
            <p:cNvSpPr/>
            <p:nvPr/>
          </p:nvSpPr>
          <p:spPr>
            <a:xfrm>
              <a:off x="4979612" y="1653443"/>
              <a:ext cx="725603" cy="74826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9ACB4DAF-D194-4FF2-A4CD-EA07E4F60855}"/>
                </a:ext>
              </a:extLst>
            </p:cNvPr>
            <p:cNvSpPr/>
            <p:nvPr/>
          </p:nvSpPr>
          <p:spPr>
            <a:xfrm>
              <a:off x="5034629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2FD2A2BB-C0BE-44FC-A625-D0A5C51E594A}"/>
                </a:ext>
              </a:extLst>
            </p:cNvPr>
            <p:cNvSpPr/>
            <p:nvPr/>
          </p:nvSpPr>
          <p:spPr>
            <a:xfrm>
              <a:off x="5198053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62A171A4-6968-475B-B677-2710CC22A768}"/>
                </a:ext>
              </a:extLst>
            </p:cNvPr>
            <p:cNvSpPr/>
            <p:nvPr/>
          </p:nvSpPr>
          <p:spPr>
            <a:xfrm>
              <a:off x="5364528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DA060F2-53D8-4077-8EEF-636A6D933653}"/>
                </a:ext>
              </a:extLst>
            </p:cNvPr>
            <p:cNvSpPr/>
            <p:nvPr/>
          </p:nvSpPr>
          <p:spPr>
            <a:xfrm>
              <a:off x="5531002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5EBE5620-CE7A-4EB9-8988-20CA25860858}"/>
                </a:ext>
              </a:extLst>
            </p:cNvPr>
            <p:cNvSpPr/>
            <p:nvPr/>
          </p:nvSpPr>
          <p:spPr>
            <a:xfrm>
              <a:off x="5034629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6AEAD778-5391-4DBC-9414-4EDFEEEF3CBC}"/>
                </a:ext>
              </a:extLst>
            </p:cNvPr>
            <p:cNvSpPr/>
            <p:nvPr/>
          </p:nvSpPr>
          <p:spPr>
            <a:xfrm>
              <a:off x="5198053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7D2F2FB2-5BC3-44B6-A278-989E010B3D6C}"/>
                </a:ext>
              </a:extLst>
            </p:cNvPr>
            <p:cNvSpPr/>
            <p:nvPr/>
          </p:nvSpPr>
          <p:spPr>
            <a:xfrm>
              <a:off x="5364528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E0225B50-A3EF-4586-A64D-6889C78C29E6}"/>
                </a:ext>
              </a:extLst>
            </p:cNvPr>
            <p:cNvSpPr/>
            <p:nvPr/>
          </p:nvSpPr>
          <p:spPr>
            <a:xfrm>
              <a:off x="5531002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47A60B5A-4DC1-467F-B5D1-19C5BE431B36}"/>
                </a:ext>
              </a:extLst>
            </p:cNvPr>
            <p:cNvSpPr/>
            <p:nvPr/>
          </p:nvSpPr>
          <p:spPr>
            <a:xfrm>
              <a:off x="5034629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603930CA-EF25-42B1-9AE3-5B69139CD597}"/>
                </a:ext>
              </a:extLst>
            </p:cNvPr>
            <p:cNvSpPr/>
            <p:nvPr/>
          </p:nvSpPr>
          <p:spPr>
            <a:xfrm>
              <a:off x="5198053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F2A8C2F-9D4A-4415-9646-DAE6F0BCE2FB}"/>
                </a:ext>
              </a:extLst>
            </p:cNvPr>
            <p:cNvSpPr/>
            <p:nvPr/>
          </p:nvSpPr>
          <p:spPr>
            <a:xfrm>
              <a:off x="5364528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77E57DC4-6BF8-4AF6-B9BC-FACACF4A6F01}"/>
                </a:ext>
              </a:extLst>
            </p:cNvPr>
            <p:cNvSpPr/>
            <p:nvPr/>
          </p:nvSpPr>
          <p:spPr>
            <a:xfrm>
              <a:off x="5531002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76965A26-187B-4D88-8A8E-0F57A25D09AB}"/>
                </a:ext>
              </a:extLst>
            </p:cNvPr>
            <p:cNvSpPr/>
            <p:nvPr/>
          </p:nvSpPr>
          <p:spPr>
            <a:xfrm>
              <a:off x="5034629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1084412D-CD2D-4687-8562-515C5915A688}"/>
                </a:ext>
              </a:extLst>
            </p:cNvPr>
            <p:cNvSpPr/>
            <p:nvPr/>
          </p:nvSpPr>
          <p:spPr>
            <a:xfrm>
              <a:off x="5198053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D9E60710-EC23-4943-975C-FE93A5447F6C}"/>
                </a:ext>
              </a:extLst>
            </p:cNvPr>
            <p:cNvSpPr/>
            <p:nvPr/>
          </p:nvSpPr>
          <p:spPr>
            <a:xfrm>
              <a:off x="5364528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311B91F5-298B-4F85-A1DA-EA8ACCB921F2}"/>
                </a:ext>
              </a:extLst>
            </p:cNvPr>
            <p:cNvSpPr/>
            <p:nvPr/>
          </p:nvSpPr>
          <p:spPr>
            <a:xfrm>
              <a:off x="5531002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02" name="图片 101">
            <a:extLst>
              <a:ext uri="{FF2B5EF4-FFF2-40B4-BE49-F238E27FC236}">
                <a16:creationId xmlns:a16="http://schemas.microsoft.com/office/drawing/2014/main" id="{15DB9C53-3933-4927-94A1-1F62A84670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6339" y="2831493"/>
            <a:ext cx="199240" cy="636647"/>
          </a:xfrm>
          <a:prstGeom prst="rect">
            <a:avLst/>
          </a:prstGeom>
        </p:spPr>
      </p:pic>
      <p:sp>
        <p:nvSpPr>
          <p:cNvPr id="103" name="文本框 102">
            <a:extLst>
              <a:ext uri="{FF2B5EF4-FFF2-40B4-BE49-F238E27FC236}">
                <a16:creationId xmlns:a16="http://schemas.microsoft.com/office/drawing/2014/main" id="{4C6210B5-752D-4DC9-B6DD-0372540A680E}"/>
              </a:ext>
            </a:extLst>
          </p:cNvPr>
          <p:cNvSpPr txBox="1"/>
          <p:nvPr/>
        </p:nvSpPr>
        <p:spPr>
          <a:xfrm>
            <a:off x="647129" y="3542044"/>
            <a:ext cx="6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C7B3E643-1CF7-4951-809B-8CF8A5851B3F}"/>
              </a:ext>
            </a:extLst>
          </p:cNvPr>
          <p:cNvSpPr txBox="1"/>
          <p:nvPr/>
        </p:nvSpPr>
        <p:spPr>
          <a:xfrm>
            <a:off x="3588208" y="34627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User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6068B347-31E8-4DB4-A2AC-29CAFD1B7BBC}"/>
              </a:ext>
            </a:extLst>
          </p:cNvPr>
          <p:cNvCxnSpPr>
            <a:cxnSpLocks/>
          </p:cNvCxnSpPr>
          <p:nvPr/>
        </p:nvCxnSpPr>
        <p:spPr>
          <a:xfrm flipV="1">
            <a:off x="1572601" y="2296044"/>
            <a:ext cx="589979" cy="1393263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92B02D44-9662-4126-943F-C19FEE8C95DB}"/>
              </a:ext>
            </a:extLst>
          </p:cNvPr>
          <p:cNvCxnSpPr>
            <a:cxnSpLocks/>
            <a:endCxn id="102" idx="1"/>
          </p:cNvCxnSpPr>
          <p:nvPr/>
        </p:nvCxnSpPr>
        <p:spPr>
          <a:xfrm>
            <a:off x="2170907" y="2311384"/>
            <a:ext cx="1625432" cy="838433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7" name="图片 136">
            <a:extLst>
              <a:ext uri="{FF2B5EF4-FFF2-40B4-BE49-F238E27FC236}">
                <a16:creationId xmlns:a16="http://schemas.microsoft.com/office/drawing/2014/main" id="{A7E1D395-0826-4FE4-BBC9-0A940F56C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50" y="2787272"/>
            <a:ext cx="706483" cy="706483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DFC14970-69A9-4A5A-A8B7-0C7F7E908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568" y="3248218"/>
            <a:ext cx="725964" cy="706483"/>
          </a:xfrm>
          <a:prstGeom prst="rect">
            <a:avLst/>
          </a:prstGeom>
        </p:spPr>
      </p:pic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018C71C6-1395-4D3C-B00F-B2BA944D1E5F}"/>
              </a:ext>
            </a:extLst>
          </p:cNvPr>
          <p:cNvCxnSpPr>
            <a:cxnSpLocks/>
            <a:endCxn id="102" idx="1"/>
          </p:cNvCxnSpPr>
          <p:nvPr/>
        </p:nvCxnSpPr>
        <p:spPr>
          <a:xfrm flipV="1">
            <a:off x="1572601" y="3149817"/>
            <a:ext cx="2223738" cy="539492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4" name="文本框 143">
            <a:extLst>
              <a:ext uri="{FF2B5EF4-FFF2-40B4-BE49-F238E27FC236}">
                <a16:creationId xmlns:a16="http://schemas.microsoft.com/office/drawing/2014/main" id="{831301B5-ED14-4230-8993-BD764DDEFFF8}"/>
              </a:ext>
            </a:extLst>
          </p:cNvPr>
          <p:cNvSpPr txBox="1"/>
          <p:nvPr/>
        </p:nvSpPr>
        <p:spPr>
          <a:xfrm>
            <a:off x="5864930" y="1570223"/>
            <a:ext cx="172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RIS</a:t>
            </a:r>
            <a:endParaRPr lang="zh-CN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AE07E9BB-5377-49C0-9230-CBA513CB9A75}"/>
              </a:ext>
            </a:extLst>
          </p:cNvPr>
          <p:cNvGrpSpPr/>
          <p:nvPr/>
        </p:nvGrpSpPr>
        <p:grpSpPr>
          <a:xfrm>
            <a:off x="6095101" y="1915475"/>
            <a:ext cx="725603" cy="748265"/>
            <a:chOff x="4979612" y="1653443"/>
            <a:chExt cx="725603" cy="7482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890CF8B7-7F9E-4159-B540-B2F62F8336A9}"/>
                </a:ext>
              </a:extLst>
            </p:cNvPr>
            <p:cNvSpPr/>
            <p:nvPr/>
          </p:nvSpPr>
          <p:spPr>
            <a:xfrm>
              <a:off x="4979612" y="1653443"/>
              <a:ext cx="725603" cy="74826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F36A876E-36F6-4D82-8B48-BB08D0809015}"/>
                </a:ext>
              </a:extLst>
            </p:cNvPr>
            <p:cNvSpPr/>
            <p:nvPr/>
          </p:nvSpPr>
          <p:spPr>
            <a:xfrm>
              <a:off x="5034629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30498B8-92D9-43FB-B077-036A08F6AE8E}"/>
                </a:ext>
              </a:extLst>
            </p:cNvPr>
            <p:cNvSpPr/>
            <p:nvPr/>
          </p:nvSpPr>
          <p:spPr>
            <a:xfrm>
              <a:off x="5198053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BBADD95-F4F0-425B-A64E-E1C1B697C99A}"/>
                </a:ext>
              </a:extLst>
            </p:cNvPr>
            <p:cNvSpPr/>
            <p:nvPr/>
          </p:nvSpPr>
          <p:spPr>
            <a:xfrm>
              <a:off x="5364528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8E423DDF-C33B-4D9A-ACBD-19D6659B9EA3}"/>
                </a:ext>
              </a:extLst>
            </p:cNvPr>
            <p:cNvSpPr/>
            <p:nvPr/>
          </p:nvSpPr>
          <p:spPr>
            <a:xfrm>
              <a:off x="5531002" y="1728068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13846E20-E8D5-449E-A333-7661D6B3B43F}"/>
                </a:ext>
              </a:extLst>
            </p:cNvPr>
            <p:cNvSpPr/>
            <p:nvPr/>
          </p:nvSpPr>
          <p:spPr>
            <a:xfrm>
              <a:off x="5034629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D22C29B7-07FA-4D72-9E6B-E08C2F88E8DA}"/>
                </a:ext>
              </a:extLst>
            </p:cNvPr>
            <p:cNvSpPr/>
            <p:nvPr/>
          </p:nvSpPr>
          <p:spPr>
            <a:xfrm>
              <a:off x="5198053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A025AD8D-31DA-4704-B899-9087B3F84D81}"/>
                </a:ext>
              </a:extLst>
            </p:cNvPr>
            <p:cNvSpPr/>
            <p:nvPr/>
          </p:nvSpPr>
          <p:spPr>
            <a:xfrm>
              <a:off x="5364528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E884F610-302F-4BCB-81C9-CF534FAD496D}"/>
                </a:ext>
              </a:extLst>
            </p:cNvPr>
            <p:cNvSpPr/>
            <p:nvPr/>
          </p:nvSpPr>
          <p:spPr>
            <a:xfrm>
              <a:off x="5531002" y="1895414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A5CB3CAD-2BF3-46BE-9E33-C461EFB2E6DC}"/>
                </a:ext>
              </a:extLst>
            </p:cNvPr>
            <p:cNvSpPr/>
            <p:nvPr/>
          </p:nvSpPr>
          <p:spPr>
            <a:xfrm>
              <a:off x="5034629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0376A07A-7A62-40E1-89F1-20A3CEABC95F}"/>
                </a:ext>
              </a:extLst>
            </p:cNvPr>
            <p:cNvSpPr/>
            <p:nvPr/>
          </p:nvSpPr>
          <p:spPr>
            <a:xfrm>
              <a:off x="5198053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114A34CE-A851-456F-8EBC-FE5437E7B126}"/>
                </a:ext>
              </a:extLst>
            </p:cNvPr>
            <p:cNvSpPr/>
            <p:nvPr/>
          </p:nvSpPr>
          <p:spPr>
            <a:xfrm>
              <a:off x="5364528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A075B9B6-793D-4AC9-9CC5-3D6F0518F35C}"/>
                </a:ext>
              </a:extLst>
            </p:cNvPr>
            <p:cNvSpPr/>
            <p:nvPr/>
          </p:nvSpPr>
          <p:spPr>
            <a:xfrm>
              <a:off x="5531002" y="2062761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5D2D4A37-50B1-4D9C-8EA6-D72C787C2521}"/>
                </a:ext>
              </a:extLst>
            </p:cNvPr>
            <p:cNvSpPr/>
            <p:nvPr/>
          </p:nvSpPr>
          <p:spPr>
            <a:xfrm>
              <a:off x="5034629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6732B099-D0A5-48AB-B9D8-84DE4C3919DE}"/>
                </a:ext>
              </a:extLst>
            </p:cNvPr>
            <p:cNvSpPr/>
            <p:nvPr/>
          </p:nvSpPr>
          <p:spPr>
            <a:xfrm>
              <a:off x="5198053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1E31687D-8B08-47F1-9EBB-1B703FC1CB86}"/>
                </a:ext>
              </a:extLst>
            </p:cNvPr>
            <p:cNvSpPr/>
            <p:nvPr/>
          </p:nvSpPr>
          <p:spPr>
            <a:xfrm>
              <a:off x="5364528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546BCF82-26B9-4D82-871C-3D48B4B96A87}"/>
                </a:ext>
              </a:extLst>
            </p:cNvPr>
            <p:cNvSpPr/>
            <p:nvPr/>
          </p:nvSpPr>
          <p:spPr>
            <a:xfrm>
              <a:off x="5531002" y="2230107"/>
              <a:ext cx="117665" cy="11382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63" name="图片 162">
            <a:extLst>
              <a:ext uri="{FF2B5EF4-FFF2-40B4-BE49-F238E27FC236}">
                <a16:creationId xmlns:a16="http://schemas.microsoft.com/office/drawing/2014/main" id="{AE74DE97-1A55-4A07-8F1A-C1BAAB1FC3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8668" y="2831493"/>
            <a:ext cx="199240" cy="636647"/>
          </a:xfrm>
          <a:prstGeom prst="rect">
            <a:avLst/>
          </a:prstGeom>
        </p:spPr>
      </p:pic>
      <p:sp>
        <p:nvSpPr>
          <p:cNvPr id="165" name="文本框 164">
            <a:extLst>
              <a:ext uri="{FF2B5EF4-FFF2-40B4-BE49-F238E27FC236}">
                <a16:creationId xmlns:a16="http://schemas.microsoft.com/office/drawing/2014/main" id="{A02E1716-E7D4-40AA-A540-5AD87DAB01FB}"/>
              </a:ext>
            </a:extLst>
          </p:cNvPr>
          <p:cNvSpPr txBox="1"/>
          <p:nvPr/>
        </p:nvSpPr>
        <p:spPr>
          <a:xfrm>
            <a:off x="7880537" y="34627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User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cxnSp>
        <p:nvCxnSpPr>
          <p:cNvPr id="167" name="直接箭头连接符 166">
            <a:extLst>
              <a:ext uri="{FF2B5EF4-FFF2-40B4-BE49-F238E27FC236}">
                <a16:creationId xmlns:a16="http://schemas.microsoft.com/office/drawing/2014/main" id="{29B10673-2601-4A29-A16A-70AE3AE85B59}"/>
              </a:ext>
            </a:extLst>
          </p:cNvPr>
          <p:cNvCxnSpPr>
            <a:cxnSpLocks/>
          </p:cNvCxnSpPr>
          <p:nvPr/>
        </p:nvCxnSpPr>
        <p:spPr>
          <a:xfrm flipV="1">
            <a:off x="5864930" y="2280458"/>
            <a:ext cx="592972" cy="1408849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AC300F69-738D-406F-B359-BDCD7AB93E64}"/>
              </a:ext>
            </a:extLst>
          </p:cNvPr>
          <p:cNvCxnSpPr>
            <a:cxnSpLocks/>
            <a:endCxn id="163" idx="1"/>
          </p:cNvCxnSpPr>
          <p:nvPr/>
        </p:nvCxnSpPr>
        <p:spPr>
          <a:xfrm>
            <a:off x="6444116" y="2296044"/>
            <a:ext cx="1644552" cy="853773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7" name="直接箭头连接符 196">
            <a:extLst>
              <a:ext uri="{FF2B5EF4-FFF2-40B4-BE49-F238E27FC236}">
                <a16:creationId xmlns:a16="http://schemas.microsoft.com/office/drawing/2014/main" id="{977D2B24-EAB7-4387-88B3-D4F88CAB1F1D}"/>
              </a:ext>
            </a:extLst>
          </p:cNvPr>
          <p:cNvCxnSpPr>
            <a:cxnSpLocks/>
            <a:endCxn id="163" idx="1"/>
          </p:cNvCxnSpPr>
          <p:nvPr/>
        </p:nvCxnSpPr>
        <p:spPr>
          <a:xfrm flipV="1">
            <a:off x="5864930" y="3149817"/>
            <a:ext cx="2223738" cy="539492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3" name="文本框 202">
            <a:extLst>
              <a:ext uri="{FF2B5EF4-FFF2-40B4-BE49-F238E27FC236}">
                <a16:creationId xmlns:a16="http://schemas.microsoft.com/office/drawing/2014/main" id="{FEBF328D-D376-414B-A099-38C78A276A91}"/>
              </a:ext>
            </a:extLst>
          </p:cNvPr>
          <p:cNvSpPr txBox="1"/>
          <p:nvPr/>
        </p:nvSpPr>
        <p:spPr>
          <a:xfrm>
            <a:off x="1317728" y="4176061"/>
            <a:ext cx="241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Atypical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</a:t>
            </a:r>
            <a:endParaRPr lang="zh-CN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文本框 203">
            <a:extLst>
              <a:ext uri="{FF2B5EF4-FFF2-40B4-BE49-F238E27FC236}">
                <a16:creationId xmlns:a16="http://schemas.microsoft.com/office/drawing/2014/main" id="{0F675091-E122-427F-A265-98F819A96CE7}"/>
              </a:ext>
            </a:extLst>
          </p:cNvPr>
          <p:cNvSpPr txBox="1"/>
          <p:nvPr/>
        </p:nvSpPr>
        <p:spPr>
          <a:xfrm>
            <a:off x="5774022" y="4187578"/>
            <a:ext cx="241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</a:t>
            </a:r>
            <a:endParaRPr lang="zh-CN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" name="图片 137">
            <a:extLst>
              <a:ext uri="{FF2B5EF4-FFF2-40B4-BE49-F238E27FC236}">
                <a16:creationId xmlns:a16="http://schemas.microsoft.com/office/drawing/2014/main" id="{BF8F13BF-E424-4850-8CD1-C3C96E4B4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907" y="3123780"/>
            <a:ext cx="706483" cy="706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对象 107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/>
              <p:nvPr/>
            </p:nvSpPr>
            <p:spPr bwMode="auto">
              <a:xfrm>
                <a:off x="3116696" y="4878836"/>
                <a:ext cx="4579617" cy="46032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𝛉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CN" altLang="en-US" i="0">
                              <a:solidFill>
                                <a:srgbClr val="C10000"/>
                              </a:solidFill>
                              <a:latin typeface="Cambria Math" panose="02040503050406030204" pitchFamily="18" charset="0"/>
                            </a:rPr>
                            <m:t>diag</m:t>
                          </m:r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C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C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solidFill>
                                        <a:srgbClr val="C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p>
                                  <m:r>
                                    <a:rPr lang="zh-CN" altLang="en-US" i="1">
                                      <a:solidFill>
                                        <a:srgbClr val="C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p>
                            </m:e>
                          </m:d>
                          <m:r>
                            <a:rPr lang="zh-CN" altLang="en-US" i="1">
                              <a:solidFill>
                                <a:srgbClr val="C10000"/>
                              </a:solidFill>
                              <a:latin typeface="Cambria Math" panose="02040503050406030204" pitchFamily="18" charset="0"/>
                            </a:rPr>
                            <m:t>𝐆</m:t>
                          </m:r>
                        </m:e>
                      </m:d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8" name="对象 107">
                <a:extLst>
                  <a:ext uri="{FF2B5EF4-FFF2-40B4-BE49-F238E27FC236}">
                    <a16:creationId xmlns:a16="http://schemas.microsoft.com/office/drawing/2014/main" id="{AF56DBC3-B71A-4B7E-A73F-85CE08BAE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696" y="4878836"/>
                <a:ext cx="4579617" cy="460324"/>
              </a:xfrm>
              <a:prstGeom prst="rect">
                <a:avLst/>
              </a:prstGeom>
              <a:blipFill>
                <a:blip r:embed="rId7"/>
                <a:stretch>
                  <a:fillRect l="-399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505863" y="4934498"/>
            <a:ext cx="185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kern="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Wingdings" panose="05000000000000000000" pitchFamily="2" charset="2"/>
              </a:rPr>
              <a:t>Signal model</a:t>
            </a:r>
            <a:r>
              <a:rPr lang="zh-CN" altLang="en-US" sz="2000" b="1" kern="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  <a:sym typeface="Wingdings" panose="05000000000000000000" pitchFamily="2" charset="2"/>
              </a:rPr>
              <a:t>：</a:t>
            </a:r>
            <a:endParaRPr lang="zh-CN" alt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2594895-52C3-45DD-B2A3-A104F9855586}"/>
              </a:ext>
            </a:extLst>
          </p:cNvPr>
          <p:cNvGrpSpPr/>
          <p:nvPr/>
        </p:nvGrpSpPr>
        <p:grpSpPr>
          <a:xfrm>
            <a:off x="5555875" y="5570937"/>
            <a:ext cx="3182704" cy="385239"/>
            <a:chOff x="5294419" y="5577677"/>
            <a:chExt cx="1655964" cy="632343"/>
          </a:xfrm>
        </p:grpSpPr>
        <p:sp>
          <p:nvSpPr>
            <p:cNvPr id="192" name="对话气泡: 圆角矩形 207">
              <a:extLst>
                <a:ext uri="{FF2B5EF4-FFF2-40B4-BE49-F238E27FC236}">
                  <a16:creationId xmlns:a16="http://schemas.microsoft.com/office/drawing/2014/main" id="{5FD2C78E-EC10-448F-B78C-1413E54D1B55}"/>
                </a:ext>
              </a:extLst>
            </p:cNvPr>
            <p:cNvSpPr/>
            <p:nvPr/>
          </p:nvSpPr>
          <p:spPr bwMode="auto">
            <a:xfrm>
              <a:off x="5294419" y="5586869"/>
              <a:ext cx="1655964" cy="623151"/>
            </a:xfrm>
            <a:prstGeom prst="wedgeRoundRectCallout">
              <a:avLst>
                <a:gd name="adj1" fmla="val -31329"/>
                <a:gd name="adj2" fmla="val -119686"/>
                <a:gd name="adj3" fmla="val 16667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303120" y="5577677"/>
              <a:ext cx="1638563" cy="606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FF00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Product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 instead of </a:t>
              </a:r>
              <a:r>
                <a:rPr lang="en-US" altLang="zh-CN" sz="1800" b="1" dirty="0">
                  <a:solidFill>
                    <a:srgbClr val="FFFF00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summation</a:t>
              </a:r>
            </a:p>
          </p:txBody>
        </p:sp>
      </p:grpSp>
      <p:graphicFrame>
        <p:nvGraphicFramePr>
          <p:cNvPr id="194" name="对象 193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992336"/>
              </p:ext>
            </p:extLst>
          </p:nvPr>
        </p:nvGraphicFramePr>
        <p:xfrm>
          <a:off x="898763" y="3200614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" name="Visio" r:id="rId8" imgW="1333323" imgH="2632619" progId="Visio.Drawing.11">
                  <p:embed/>
                </p:oleObj>
              </mc:Choice>
              <mc:Fallback>
                <p:oleObj name="Visio" r:id="rId8" imgW="1333323" imgH="2632619" progId="Visio.Drawing.11">
                  <p:embed/>
                  <p:pic>
                    <p:nvPicPr>
                      <p:cNvPr id="194" name="对象 193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763" y="3200614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" name="文本框 194">
            <a:extLst>
              <a:ext uri="{FF2B5EF4-FFF2-40B4-BE49-F238E27FC236}">
                <a16:creationId xmlns:a16="http://schemas.microsoft.com/office/drawing/2014/main" id="{4C6210B5-752D-4DC9-B6DD-0372540A680E}"/>
              </a:ext>
            </a:extLst>
          </p:cNvPr>
          <p:cNvSpPr txBox="1"/>
          <p:nvPr/>
        </p:nvSpPr>
        <p:spPr>
          <a:xfrm>
            <a:off x="4932736" y="3545759"/>
            <a:ext cx="6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graphicFrame>
        <p:nvGraphicFramePr>
          <p:cNvPr id="196" name="对象 195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611309"/>
              </p:ext>
            </p:extLst>
          </p:nvPr>
        </p:nvGraphicFramePr>
        <p:xfrm>
          <a:off x="5184370" y="3204329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Visio" r:id="rId8" imgW="1333323" imgH="2632619" progId="Visio.Drawing.11">
                  <p:embed/>
                </p:oleObj>
              </mc:Choice>
              <mc:Fallback>
                <p:oleObj name="Visio" r:id="rId8" imgW="1333323" imgH="2632619" progId="Visio.Drawing.11">
                  <p:embed/>
                  <p:pic>
                    <p:nvPicPr>
                      <p:cNvPr id="196" name="对象 195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370" y="3204329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FE46AEE-1686-4A44-BAC5-F2C919651E98}"/>
                  </a:ext>
                </a:extLst>
              </p:cNvPr>
              <p:cNvSpPr txBox="1"/>
              <p:nvPr/>
            </p:nvSpPr>
            <p:spPr>
              <a:xfrm>
                <a:off x="1055837" y="2714177"/>
                <a:ext cx="11326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FE46AEE-1686-4A44-BAC5-F2C919651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37" y="2714177"/>
                <a:ext cx="113263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40CC282A-7EDE-4846-9D38-1B8243A44AF4}"/>
                  </a:ext>
                </a:extLst>
              </p:cNvPr>
              <p:cNvSpPr txBox="1"/>
              <p:nvPr/>
            </p:nvSpPr>
            <p:spPr>
              <a:xfrm>
                <a:off x="2963860" y="2305551"/>
                <a:ext cx="5225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zh-CN" altLang="en-US" sz="24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40CC282A-7EDE-4846-9D38-1B8243A44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860" y="2305551"/>
                <a:ext cx="522522" cy="461665"/>
              </a:xfrm>
              <a:prstGeom prst="rect">
                <a:avLst/>
              </a:prstGeom>
              <a:blipFill>
                <a:blip r:embed="rId11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31A85EE8-0668-4C63-89C3-19D97D17A5A1}"/>
                  </a:ext>
                </a:extLst>
              </p:cNvPr>
              <p:cNvSpPr txBox="1"/>
              <p:nvPr/>
            </p:nvSpPr>
            <p:spPr>
              <a:xfrm>
                <a:off x="1782344" y="3619964"/>
                <a:ext cx="7064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zh-CN" alt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31A85EE8-0668-4C63-89C3-19D97D17A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344" y="3619964"/>
                <a:ext cx="70648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02C832C-AE4A-4B81-A5F3-C4443AF64111}"/>
                  </a:ext>
                </a:extLst>
              </p:cNvPr>
              <p:cNvSpPr txBox="1"/>
              <p:nvPr/>
            </p:nvSpPr>
            <p:spPr>
              <a:xfrm>
                <a:off x="5420373" y="2694065"/>
                <a:ext cx="11326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02C832C-AE4A-4B81-A5F3-C4443AF64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373" y="2694065"/>
                <a:ext cx="1132632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E4B5C9DC-F964-423F-991B-7F58E160FEBB}"/>
                  </a:ext>
                </a:extLst>
              </p:cNvPr>
              <p:cNvSpPr txBox="1"/>
              <p:nvPr/>
            </p:nvSpPr>
            <p:spPr>
              <a:xfrm>
                <a:off x="7233148" y="2305551"/>
                <a:ext cx="5225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zh-CN" altLang="en-US" sz="24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E4B5C9DC-F964-423F-991B-7F58E160F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148" y="2305551"/>
                <a:ext cx="522522" cy="461665"/>
              </a:xfrm>
              <a:prstGeom prst="rect">
                <a:avLst/>
              </a:prstGeom>
              <a:blipFill>
                <a:blip r:embed="rId14"/>
                <a:stretch>
                  <a:fillRect l="-23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DEEE1904-6660-4157-9F18-29E127ECAFD4}"/>
                  </a:ext>
                </a:extLst>
              </p:cNvPr>
              <p:cNvSpPr txBox="1"/>
              <p:nvPr/>
            </p:nvSpPr>
            <p:spPr>
              <a:xfrm>
                <a:off x="6146880" y="3599852"/>
                <a:ext cx="7064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zh-CN" alt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DEEE1904-6660-4157-9F18-29E127ECA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80" y="3599852"/>
                <a:ext cx="706483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29861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3440" y="10622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70193" y="1609797"/>
            <a:ext cx="6882205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BS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antennas,</a:t>
            </a:r>
            <a:r>
              <a:rPr kumimoji="1" lang="zh-CN" altLang="en-US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transmit power </a:t>
            </a:r>
            <a:r>
              <a:rPr kumimoji="1" lang="en-US" altLang="zh-CN" sz="2000" b="1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10 </a:t>
            </a:r>
            <a:r>
              <a:rPr kumimoji="1" lang="en-US" altLang="zh-CN" sz="2000" b="1" dirty="0" err="1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mW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RIS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256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elements)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User (equipped with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</a:t>
            </a:r>
            <a:r>
              <a:rPr kumimoji="1" lang="en-US" altLang="zh-CN" sz="20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antennas)</a:t>
            </a:r>
            <a:endParaRPr kumimoji="1" lang="en-US" altLang="zh-CN" sz="1600" b="1" dirty="0">
              <a:solidFill>
                <a:srgbClr val="0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 bwMode="auto">
          <a:xfrm>
            <a:off x="81149" y="233300"/>
            <a:ext cx="894319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3200" b="1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defRPr>
            </a:lvl1pPr>
            <a:lvl2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ct val="90000"/>
              </a:lnSpc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Example</a:t>
            </a:r>
          </a:p>
        </p:txBody>
      </p:sp>
      <p:cxnSp>
        <p:nvCxnSpPr>
          <p:cNvPr id="56" name="直接箭头连接符 55"/>
          <p:cNvCxnSpPr/>
          <p:nvPr/>
        </p:nvCxnSpPr>
        <p:spPr>
          <a:xfrm flipV="1">
            <a:off x="2374346" y="2693044"/>
            <a:ext cx="0" cy="3693257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2054946" y="4741968"/>
            <a:ext cx="5822041" cy="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4834224" y="3004831"/>
            <a:ext cx="1156976" cy="1080042"/>
            <a:chOff x="4851353" y="2621398"/>
            <a:chExt cx="678377" cy="699564"/>
          </a:xfrm>
        </p:grpSpPr>
        <p:sp>
          <p:nvSpPr>
            <p:cNvPr id="59" name="矩形 58"/>
            <p:cNvSpPr/>
            <p:nvPr/>
          </p:nvSpPr>
          <p:spPr>
            <a:xfrm>
              <a:off x="4851353" y="2621398"/>
              <a:ext cx="678377" cy="6995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902789" y="2691166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055577" y="2691166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211216" y="2691166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366856" y="2691166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4902789" y="2847621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055577" y="2847621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5211216" y="2847621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5366856" y="2847621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902789" y="3004075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055577" y="3004075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211216" y="3004075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366856" y="3004075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902789" y="3160530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5055577" y="3160530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211216" y="3160530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5366856" y="3160530"/>
              <a:ext cx="110007" cy="106418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5" name="文本框 94"/>
          <p:cNvSpPr txBox="1"/>
          <p:nvPr/>
        </p:nvSpPr>
        <p:spPr>
          <a:xfrm>
            <a:off x="1038171" y="431317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375376" y="611935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(0 m,</a:t>
            </a:r>
            <a:r>
              <a:rPr lang="zh-CN" altLang="en-US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-40 m)</a:t>
            </a:r>
            <a:endParaRPr lang="zh-CN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078924" y="337557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200 m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Times New Roman" panose="02020603050405020304" charset="0"/>
                <a:cs typeface="Times New Roman" panose="02020603050405020304" charset="0"/>
              </a:rPr>
              <a:t>30 m)</a:t>
            </a:r>
            <a:endParaRPr lang="zh-CN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667778" y="42844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962076" y="5541944"/>
            <a:ext cx="7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BS</a:t>
            </a:r>
            <a:endParaRPr lang="zh-CN" altLang="en-US" sz="2000" b="1" dirty="0"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736976" y="2609986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Passive RIS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088866" y="5389298"/>
            <a:ext cx="138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6365008" y="5389298"/>
            <a:ext cx="186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(500 m, 0 m)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993561" y="25159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08" name="对象 107">
            <a:extLst>
              <a:ext uri="{FF2B5EF4-FFF2-40B4-BE49-F238E27FC236}">
                <a16:creationId xmlns:a16="http://schemas.microsoft.com/office/drawing/2014/main" id="{46D23C4D-5686-45EC-8473-065E90FAD61B}"/>
              </a:ext>
            </a:extLst>
          </p:cNvPr>
          <p:cNvGraphicFramePr/>
          <p:nvPr/>
        </p:nvGraphicFramePr>
        <p:xfrm>
          <a:off x="2374346" y="5207757"/>
          <a:ext cx="774682" cy="11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Visio" r:id="rId4" imgW="1333323" imgH="2632619" progId="Visio.Drawing.11">
                  <p:embed/>
                </p:oleObj>
              </mc:Choice>
              <mc:Fallback>
                <p:oleObj name="Visio" r:id="rId4" imgW="1333323" imgH="2632619" progId="Visio.Drawing.11">
                  <p:embed/>
                  <p:pic>
                    <p:nvPicPr>
                      <p:cNvPr id="108" name="对象 107">
                        <a:extLst>
                          <a:ext uri="{FF2B5EF4-FFF2-40B4-BE49-F238E27FC236}">
                            <a16:creationId xmlns:a16="http://schemas.microsoft.com/office/drawing/2014/main" id="{46D23C4D-5686-45EC-8473-065E90FAD61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346" y="5207757"/>
                        <a:ext cx="774682" cy="11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组合 38">
            <a:extLst>
              <a:ext uri="{FF2B5EF4-FFF2-40B4-BE49-F238E27FC236}">
                <a16:creationId xmlns:a16="http://schemas.microsoft.com/office/drawing/2014/main" id="{86006511-4DC3-4B10-BD52-9BEB3AE6904E}"/>
              </a:ext>
            </a:extLst>
          </p:cNvPr>
          <p:cNvGrpSpPr/>
          <p:nvPr/>
        </p:nvGrpSpPr>
        <p:grpSpPr>
          <a:xfrm>
            <a:off x="2673518" y="4035201"/>
            <a:ext cx="1367716" cy="1367716"/>
            <a:chOff x="4201199" y="4059156"/>
            <a:chExt cx="1367716" cy="1367716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844C890-5ED9-4F07-B261-D1F911749EDA}"/>
                </a:ext>
              </a:extLst>
            </p:cNvPr>
            <p:cNvSpPr/>
            <p:nvPr/>
          </p:nvSpPr>
          <p:spPr>
            <a:xfrm>
              <a:off x="4201199" y="4059156"/>
              <a:ext cx="1367716" cy="1367716"/>
            </a:xfrm>
            <a:prstGeom prst="ellipse">
              <a:avLst/>
            </a:prstGeom>
            <a:noFill/>
            <a:ln w="19050">
              <a:solidFill>
                <a:srgbClr val="FB251E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D7D3E29-A5B1-487F-9501-D66257AC3659}"/>
                </a:ext>
              </a:extLst>
            </p:cNvPr>
            <p:cNvSpPr txBox="1"/>
            <p:nvPr/>
          </p:nvSpPr>
          <p:spPr>
            <a:xfrm>
              <a:off x="4325949" y="4234869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1</a:t>
              </a:r>
              <a:endParaRPr lang="zh-CN" altLang="en-US" sz="1000" b="0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3991575-5CEC-42CC-BF83-AF90F840BAD3}"/>
                </a:ext>
              </a:extLst>
            </p:cNvPr>
            <p:cNvSpPr txBox="1"/>
            <p:nvPr/>
          </p:nvSpPr>
          <p:spPr>
            <a:xfrm>
              <a:off x="4650222" y="4077108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2</a:t>
              </a:r>
              <a:endParaRPr lang="zh-CN" altLang="en-US" sz="1000" b="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9ABB785-166A-499F-8FC2-EE9C9CFC4B1F}"/>
                </a:ext>
              </a:extLst>
            </p:cNvPr>
            <p:cNvSpPr txBox="1"/>
            <p:nvPr/>
          </p:nvSpPr>
          <p:spPr>
            <a:xfrm>
              <a:off x="4929191" y="4228592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3</a:t>
              </a:r>
              <a:endParaRPr lang="zh-CN" altLang="en-US" sz="1000" b="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A691426-175F-4C6E-B154-FED8F86B959F}"/>
                </a:ext>
              </a:extLst>
            </p:cNvPr>
            <p:cNvSpPr txBox="1"/>
            <p:nvPr/>
          </p:nvSpPr>
          <p:spPr>
            <a:xfrm>
              <a:off x="4654342" y="5202955"/>
              <a:ext cx="509062" cy="22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user </a:t>
              </a:r>
              <a:r>
                <a:rPr lang="en-US" altLang="zh-CN" sz="1000" b="0" dirty="0"/>
                <a:t>4</a:t>
              </a:r>
              <a:endParaRPr lang="zh-CN" altLang="en-US" sz="1000" b="0" dirty="0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2DC3800-BBE4-4CBC-B255-415FC699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9296" y="4411441"/>
              <a:ext cx="91947" cy="290742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FFB6C28-D0AB-4EA7-9CA8-271523F0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0895" y="4259189"/>
              <a:ext cx="91947" cy="29074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EE9F774C-71A5-40E7-8478-74D64BA4E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3311" y="4405070"/>
              <a:ext cx="91947" cy="290742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6667B44-FC7A-41CD-BB52-86AD75F0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0871" y="4991180"/>
              <a:ext cx="91947" cy="290742"/>
            </a:xfrm>
            <a:prstGeom prst="rect">
              <a:avLst/>
            </a:prstGeom>
          </p:spPr>
        </p:pic>
      </p:grpSp>
      <p:sp>
        <p:nvSpPr>
          <p:cNvPr id="50" name="下箭头 20">
            <a:extLst>
              <a:ext uri="{FF2B5EF4-FFF2-40B4-BE49-F238E27FC236}">
                <a16:creationId xmlns:a16="http://schemas.microsoft.com/office/drawing/2014/main" id="{D9277BF6-5B72-437B-A8F1-3E2C3BBC86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36710" y="5151614"/>
            <a:ext cx="435592" cy="890494"/>
          </a:xfrm>
          <a:prstGeom prst="downArrow">
            <a:avLst>
              <a:gd name="adj1" fmla="val 33481"/>
              <a:gd name="adj2" fmla="val 54142"/>
            </a:avLst>
          </a:prstGeom>
          <a:gradFill flip="none" rotWithShape="1">
            <a:gsLst>
              <a:gs pos="0">
                <a:srgbClr val="5CADFF">
                  <a:shade val="30000"/>
                  <a:satMod val="115000"/>
                </a:srgbClr>
              </a:gs>
              <a:gs pos="50000">
                <a:srgbClr val="5CADFF">
                  <a:shade val="67500"/>
                  <a:satMod val="115000"/>
                </a:srgbClr>
              </a:gs>
              <a:gs pos="100000">
                <a:srgbClr val="5CAD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none"/>
          <a:lstStyle/>
          <a:p>
            <a:pPr eaLnBrk="1" hangingPunct="1">
              <a:buFont typeface="Arial" charset="0"/>
              <a:buNone/>
            </a:pPr>
            <a:endParaRPr lang="zh-CN" altLang="en-US" sz="1800" b="1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51" name="TextBox 4">
            <a:extLst>
              <a:ext uri="{FF2B5EF4-FFF2-40B4-BE49-F238E27FC236}">
                <a16:creationId xmlns:a16="http://schemas.microsoft.com/office/drawing/2014/main" id="{72F3C528-5206-4BDD-8BD2-B6F7A1A5CF59}"/>
              </a:ext>
            </a:extLst>
          </p:cNvPr>
          <p:cNvSpPr txBox="1"/>
          <p:nvPr/>
        </p:nvSpPr>
        <p:spPr>
          <a:xfrm>
            <a:off x="0" y="1116000"/>
            <a:ext cx="9144000" cy="456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System parameters</a:t>
            </a:r>
          </a:p>
        </p:txBody>
      </p:sp>
    </p:spTree>
    <p:extLst>
      <p:ext uri="{BB962C8B-B14F-4D97-AF65-F5344CB8AC3E}">
        <p14:creationId xmlns:p14="http://schemas.microsoft.com/office/powerpoint/2010/main" val="25259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43664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 l="4165" t="4983" r="6105"/>
          <a:stretch/>
        </p:blipFill>
        <p:spPr>
          <a:xfrm>
            <a:off x="4683384" y="1922580"/>
            <a:ext cx="4122979" cy="32806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42" y="1757387"/>
            <a:ext cx="4572559" cy="343592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0" y="1116000"/>
            <a:ext cx="9144000" cy="794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Passive RIS </a:t>
            </a:r>
            <a:r>
              <a:rPr lang="en-US" altLang="zh-CN" b="1" kern="0" dirty="0">
                <a:solidFill>
                  <a:srgbClr val="212328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can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only achieve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negligible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capacity gain in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typical</a:t>
            </a: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 communication scenarios </a:t>
            </a:r>
            <a:endParaRPr lang="en-US" altLang="zh-CN" b="1" kern="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200" kern="1200" dirty="0">
                <a:solidFill>
                  <a:srgbClr val="00206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Example</a:t>
            </a:r>
            <a:endParaRPr lang="zh-CN" altLang="en-US" sz="3200" kern="1200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0EFE49-454D-4212-8463-124FEF903550}"/>
              </a:ext>
            </a:extLst>
          </p:cNvPr>
          <p:cNvSpPr/>
          <p:nvPr/>
        </p:nvSpPr>
        <p:spPr>
          <a:xfrm>
            <a:off x="218440" y="6046051"/>
            <a:ext cx="8925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Z. Zhang, L. Dai, X. Chen, C. Liu, F. Yang, R. Schober, and H. V. Poor, “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Active RIS vs. passive RIS: Which will prevail in 6G? </a:t>
            </a:r>
            <a:r>
              <a:rPr lang="en-US" altLang="zh-CN" sz="1400" dirty="0">
                <a:solidFill>
                  <a:srgbClr val="232323"/>
                </a:solidFill>
                <a:latin typeface="Times New Roman" panose="02020603050405020304" charset="0"/>
                <a:cs typeface="Times New Roman" panose="02020603050405020304" charset="0"/>
              </a:rPr>
              <a:t>,”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arXiv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preprint arXiv:2103.15154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 Mar. 2021.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071F07-104C-4BDE-BD4C-E87CFE9240E1}"/>
              </a:ext>
            </a:extLst>
          </p:cNvPr>
          <p:cNvSpPr txBox="1"/>
          <p:nvPr/>
        </p:nvSpPr>
        <p:spPr>
          <a:xfrm>
            <a:off x="1544113" y="5165660"/>
            <a:ext cx="241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Atypical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F84BA8-2155-4571-AA23-22144AD42F6D}"/>
              </a:ext>
            </a:extLst>
          </p:cNvPr>
          <p:cNvSpPr txBox="1"/>
          <p:nvPr/>
        </p:nvSpPr>
        <p:spPr>
          <a:xfrm>
            <a:off x="5821641" y="5165660"/>
            <a:ext cx="241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CFC3430-BE86-483B-A814-BD431ADDB0CB}"/>
              </a:ext>
            </a:extLst>
          </p:cNvPr>
          <p:cNvSpPr/>
          <p:nvPr/>
        </p:nvSpPr>
        <p:spPr bwMode="auto">
          <a:xfrm>
            <a:off x="1695046" y="4323119"/>
            <a:ext cx="1115911" cy="495157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4B51956-2764-45C0-AB9F-DD42C7B3525D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4908" y="3832157"/>
            <a:ext cx="414020" cy="508823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809443B-D20F-4376-B484-4BD0FBCB3F4E}"/>
              </a:ext>
            </a:extLst>
          </p:cNvPr>
          <p:cNvSpPr txBox="1"/>
          <p:nvPr/>
        </p:nvSpPr>
        <p:spPr>
          <a:xfrm>
            <a:off x="2201453" y="3172910"/>
            <a:ext cx="22599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Obvious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 </a:t>
            </a:r>
          </a:p>
          <a:p>
            <a:pPr algn="ctr"/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gain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E90F09-75B4-48A9-BA52-495BC9370C7C}"/>
              </a:ext>
            </a:extLst>
          </p:cNvPr>
          <p:cNvSpPr txBox="1"/>
          <p:nvPr/>
        </p:nvSpPr>
        <p:spPr>
          <a:xfrm>
            <a:off x="7028063" y="2356695"/>
            <a:ext cx="172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Wingdings" panose="05000000000000000000" pitchFamily="2" charset="2"/>
              </a:rPr>
              <a:t>Negligible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gain</a:t>
            </a:r>
            <a:endParaRPr lang="zh-C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0FB6BB7-6EB6-4FCA-95A7-E192CB0EB355}"/>
              </a:ext>
            </a:extLst>
          </p:cNvPr>
          <p:cNvSpPr/>
          <p:nvPr/>
        </p:nvSpPr>
        <p:spPr bwMode="auto">
          <a:xfrm>
            <a:off x="6108321" y="3421758"/>
            <a:ext cx="832572" cy="495157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A3BA5A5-2F4C-49D8-9941-BFC7F44F57BD}"/>
              </a:ext>
            </a:extLst>
          </p:cNvPr>
          <p:cNvCxnSpPr>
            <a:cxnSpLocks/>
          </p:cNvCxnSpPr>
          <p:nvPr/>
        </p:nvCxnSpPr>
        <p:spPr bwMode="auto">
          <a:xfrm flipV="1">
            <a:off x="6694128" y="2843267"/>
            <a:ext cx="387541" cy="60960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圆角矩形 31">
            <a:extLst>
              <a:ext uri="{FF2B5EF4-FFF2-40B4-BE49-F238E27FC236}">
                <a16:creationId xmlns:a16="http://schemas.microsoft.com/office/drawing/2014/main" id="{BC7FEC39-22B9-4CC5-B560-1D8DA281D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428" y="5575359"/>
            <a:ext cx="7047088" cy="464820"/>
          </a:xfrm>
          <a:prstGeom prst="roundRect">
            <a:avLst>
              <a:gd name="adj" fmla="val 27528"/>
            </a:avLst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pitchFamily="49" charset="-122"/>
              </a:rPr>
              <a:t>How to overcome the 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pitchFamily="49" charset="-122"/>
              </a:rPr>
              <a:t>“multiplicative fading” effect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pitchFamily="49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5FB9470-260D-DD6F-03E9-D74245FCF5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45" t="18762" r="21048" b="19941"/>
          <a:stretch/>
        </p:blipFill>
        <p:spPr>
          <a:xfrm>
            <a:off x="8076850" y="5541134"/>
            <a:ext cx="467908" cy="514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1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9"/>
    </mc:Choice>
    <mc:Fallback xmlns="">
      <p:transition advTm="1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5_CSIP_template1">
  <a:themeElements>
    <a:clrScheme name="5_CSIP_template1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5_CSIP_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5_CSIP_template1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SIP_template1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SIP_template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SIP_template1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1877</Words>
  <Application>Microsoft Office PowerPoint</Application>
  <PresentationFormat>全屏显示(4:3)</PresentationFormat>
  <Paragraphs>387</Paragraphs>
  <Slides>24</Slides>
  <Notes>24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黑体</vt:lpstr>
      <vt:lpstr>Arial</vt:lpstr>
      <vt:lpstr>Calibri</vt:lpstr>
      <vt:lpstr>Cambria Math</vt:lpstr>
      <vt:lpstr>times</vt:lpstr>
      <vt:lpstr>times</vt:lpstr>
      <vt:lpstr>Times New Roman</vt:lpstr>
      <vt:lpstr>Wingdings</vt:lpstr>
      <vt:lpstr>5_CSIP_template1</vt:lpstr>
      <vt:lpstr>Visio</vt:lpstr>
      <vt:lpstr>Equation</vt:lpstr>
      <vt:lpstr>PowerPoint 演示文稿</vt:lpstr>
      <vt:lpstr>PowerPoint 演示文稿</vt:lpstr>
      <vt:lpstr>What is Reconfigurable Intelligent Surface (RIS)?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ECE-GATech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 for 6G</dc:title>
  <dc:creator>Linglong Dai</dc:creator>
  <cp:lastModifiedBy>Chen Yuhao</cp:lastModifiedBy>
  <cp:revision>6093</cp:revision>
  <cp:lastPrinted>2015-07-31T02:59:00Z</cp:lastPrinted>
  <dcterms:created xsi:type="dcterms:W3CDTF">2003-09-07T20:27:00Z</dcterms:created>
  <dcterms:modified xsi:type="dcterms:W3CDTF">2022-05-21T11:07:33Z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2052-11.1.0.9192</vt:lpwstr>
  </property>
</Properties>
</file>